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2" r:id="rId5"/>
    <p:sldId id="263" r:id="rId6"/>
    <p:sldId id="266" r:id="rId7"/>
    <p:sldId id="267" r:id="rId8"/>
    <p:sldId id="268" r:id="rId9"/>
    <p:sldId id="269" r:id="rId10"/>
    <p:sldId id="270" r:id="rId11"/>
    <p:sldId id="271" r:id="rId12"/>
    <p:sldId id="272" r:id="rId13"/>
    <p:sldId id="273" r:id="rId14"/>
    <p:sldId id="274" r:id="rId15"/>
    <p:sldId id="276" r:id="rId16"/>
    <p:sldId id="278" r:id="rId17"/>
    <p:sldId id="280" r:id="rId18"/>
    <p:sldId id="279" r:id="rId19"/>
    <p:sldId id="281" r:id="rId20"/>
    <p:sldId id="275" r:id="rId21"/>
    <p:sldId id="277" r:id="rId22"/>
    <p:sldId id="282" r:id="rId23"/>
    <p:sldId id="283" r:id="rId24"/>
    <p:sldId id="284" r:id="rId25"/>
    <p:sldId id="286" r:id="rId26"/>
    <p:sldId id="285" r:id="rId27"/>
    <p:sldId id="287" r:id="rId28"/>
    <p:sldId id="289" r:id="rId29"/>
    <p:sldId id="288" r:id="rId3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E0D47C6F-1DB2-20DC-3A69-AA0069F6D3C2}" name="송현섭" initials="" userId="S::shs2101@office.kw.ac.kr::e03fa80c-2d07-42ac-b1e2-a9293145933d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4444"/>
    <a:srgbClr val="333333"/>
    <a:srgbClr val="1F2937"/>
    <a:srgbClr val="000000"/>
    <a:srgbClr val="E0F7FA"/>
    <a:srgbClr val="FFFFFF"/>
    <a:srgbClr val="DDEE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284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microsoft.com/office/2018/10/relationships/authors" Target="authors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C8A9168-3098-4426-944C-04CF8FE36DEF}" type="doc">
      <dgm:prSet loTypeId="urn:microsoft.com/office/officeart/2005/8/layout/default" loCatId="list" qsTypeId="urn:microsoft.com/office/officeart/2005/8/quickstyle/simple1" qsCatId="simple" csTypeId="urn:microsoft.com/office/officeart/2005/8/colors/accent1_4" csCatId="accent1" phldr="1"/>
      <dgm:spPr/>
      <dgm:t>
        <a:bodyPr/>
        <a:lstStyle/>
        <a:p>
          <a:pPr latinLnBrk="1"/>
          <a:endParaRPr lang="ko-KR" altLang="en-US"/>
        </a:p>
      </dgm:t>
    </dgm:pt>
    <dgm:pt modelId="{84E24EC9-27E5-41F2-ACE7-64E8CDF1061F}">
      <dgm:prSet phldrT="[텍스트]" custT="1"/>
      <dgm:spPr/>
      <dgm:t>
        <a:bodyPr/>
        <a:lstStyle/>
        <a:p>
          <a:pPr latinLnBrk="1"/>
          <a:r>
            <a:rPr lang="ko-KR" altLang="en-US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지난 발표</a:t>
          </a:r>
          <a:endParaRPr lang="en-US" altLang="ko-KR" sz="3200" b="1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  <a:p>
          <a:pPr latinLnBrk="1"/>
          <a:r>
            <a:rPr lang="ko-KR" altLang="en-US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보완사항</a:t>
          </a:r>
        </a:p>
      </dgm:t>
    </dgm:pt>
    <dgm:pt modelId="{348099D0-FBCB-45BC-BD1B-B231A27FC88E}" type="parTrans" cxnId="{27FB6A2A-AF14-44FB-9D27-F453C1C83D84}">
      <dgm:prSet/>
      <dgm:spPr/>
      <dgm:t>
        <a:bodyPr/>
        <a:lstStyle/>
        <a:p>
          <a:pPr latinLnBrk="1"/>
          <a:endParaRPr lang="ko-KR" altLang="en-US" sz="3200"/>
        </a:p>
      </dgm:t>
    </dgm:pt>
    <dgm:pt modelId="{1C0BF6A6-EC3F-447A-8854-84DB7E1C6432}" type="sibTrans" cxnId="{27FB6A2A-AF14-44FB-9D27-F453C1C83D84}">
      <dgm:prSet/>
      <dgm:spPr/>
      <dgm:t>
        <a:bodyPr/>
        <a:lstStyle/>
        <a:p>
          <a:pPr latinLnBrk="1"/>
          <a:endParaRPr lang="ko-KR" altLang="en-US" sz="3200"/>
        </a:p>
      </dgm:t>
    </dgm:pt>
    <dgm:pt modelId="{5C022859-60B7-476C-AFF3-9B5CBA8E037E}">
      <dgm:prSet phldrT="[텍스트]" custT="1"/>
      <dgm:spPr/>
      <dgm:t>
        <a:bodyPr/>
        <a:lstStyle/>
        <a:p>
          <a:pPr latinLnBrk="1"/>
          <a:r>
            <a:rPr lang="ko-KR" altLang="en-US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개발환경</a:t>
          </a:r>
        </a:p>
      </dgm:t>
    </dgm:pt>
    <dgm:pt modelId="{097F78D4-0A67-4BA1-881C-EA4313C432DC}" type="parTrans" cxnId="{9EAA5B0F-1847-4F73-8AE1-E35C02999F9D}">
      <dgm:prSet/>
      <dgm:spPr/>
      <dgm:t>
        <a:bodyPr/>
        <a:lstStyle/>
        <a:p>
          <a:pPr latinLnBrk="1"/>
          <a:endParaRPr lang="ko-KR" altLang="en-US" sz="3200"/>
        </a:p>
      </dgm:t>
    </dgm:pt>
    <dgm:pt modelId="{B79A5D49-0C5A-42DF-8465-B70BD6CFCB43}" type="sibTrans" cxnId="{9EAA5B0F-1847-4F73-8AE1-E35C02999F9D}">
      <dgm:prSet/>
      <dgm:spPr/>
      <dgm:t>
        <a:bodyPr/>
        <a:lstStyle/>
        <a:p>
          <a:pPr latinLnBrk="1"/>
          <a:endParaRPr lang="ko-KR" altLang="en-US" sz="3200"/>
        </a:p>
      </dgm:t>
    </dgm:pt>
    <dgm:pt modelId="{B0680A47-E69A-4AD1-A964-413E64599F5C}">
      <dgm:prSet phldrT="[텍스트]" custT="1"/>
      <dgm:spPr/>
      <dgm:t>
        <a:bodyPr/>
        <a:lstStyle/>
        <a:p>
          <a:pPr latinLnBrk="1"/>
          <a:r>
            <a:rPr lang="ko-KR" altLang="en-US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프로토타입</a:t>
          </a:r>
          <a:endParaRPr lang="en-US" altLang="ko-KR" sz="3200" b="1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  <a:p>
          <a:pPr latinLnBrk="1"/>
          <a:r>
            <a:rPr lang="ko-KR" altLang="en-US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결과물</a:t>
          </a:r>
        </a:p>
      </dgm:t>
    </dgm:pt>
    <dgm:pt modelId="{77A4463C-F47B-48E9-BFA6-BDA905335C22}" type="parTrans" cxnId="{60740100-8404-435B-BD0E-EB6E91524525}">
      <dgm:prSet/>
      <dgm:spPr/>
      <dgm:t>
        <a:bodyPr/>
        <a:lstStyle/>
        <a:p>
          <a:pPr latinLnBrk="1"/>
          <a:endParaRPr lang="ko-KR" altLang="en-US" sz="3200"/>
        </a:p>
      </dgm:t>
    </dgm:pt>
    <dgm:pt modelId="{9D8B308F-4101-41DE-BE16-93DE31A550C0}" type="sibTrans" cxnId="{60740100-8404-435B-BD0E-EB6E91524525}">
      <dgm:prSet/>
      <dgm:spPr/>
      <dgm:t>
        <a:bodyPr/>
        <a:lstStyle/>
        <a:p>
          <a:pPr latinLnBrk="1"/>
          <a:endParaRPr lang="ko-KR" altLang="en-US" sz="3200"/>
        </a:p>
      </dgm:t>
    </dgm:pt>
    <dgm:pt modelId="{C9A5C1B1-5B88-4ACF-8F89-00C3E3405CDE}">
      <dgm:prSet phldrT="[텍스트]" custT="1"/>
      <dgm:spPr/>
      <dgm:t>
        <a:bodyPr/>
        <a:lstStyle/>
        <a:p>
          <a:pPr latinLnBrk="1"/>
          <a:r>
            <a:rPr lang="ko-KR" altLang="en-US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구현과중 중</a:t>
          </a:r>
          <a:endParaRPr lang="en-US" altLang="ko-KR" sz="3200" b="1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  <a:p>
          <a:pPr latinLnBrk="1"/>
          <a:r>
            <a:rPr lang="ko-KR" altLang="en-US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문제점</a:t>
          </a:r>
        </a:p>
      </dgm:t>
    </dgm:pt>
    <dgm:pt modelId="{584F5828-27DB-4958-8067-621A15095D20}" type="parTrans" cxnId="{F5179FFA-4A8B-49EF-8F5D-6D1707B34B98}">
      <dgm:prSet/>
      <dgm:spPr/>
      <dgm:t>
        <a:bodyPr/>
        <a:lstStyle/>
        <a:p>
          <a:pPr latinLnBrk="1"/>
          <a:endParaRPr lang="ko-KR" altLang="en-US" sz="3200"/>
        </a:p>
      </dgm:t>
    </dgm:pt>
    <dgm:pt modelId="{FCAA8550-A23B-4AAE-AE51-EF1EB7AB1BB3}" type="sibTrans" cxnId="{F5179FFA-4A8B-49EF-8F5D-6D1707B34B98}">
      <dgm:prSet/>
      <dgm:spPr/>
      <dgm:t>
        <a:bodyPr/>
        <a:lstStyle/>
        <a:p>
          <a:pPr latinLnBrk="1"/>
          <a:endParaRPr lang="ko-KR" altLang="en-US" sz="3200"/>
        </a:p>
      </dgm:t>
    </dgm:pt>
    <dgm:pt modelId="{2B33B401-BD24-4B5F-98C6-319A9940F61F}">
      <dgm:prSet phldrT="[텍스트]" custT="1"/>
      <dgm:spPr/>
      <dgm:t>
        <a:bodyPr/>
        <a:lstStyle/>
        <a:p>
          <a:pPr latinLnBrk="1"/>
          <a:r>
            <a:rPr lang="ko-KR" altLang="en-US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해결방안</a:t>
          </a:r>
        </a:p>
      </dgm:t>
    </dgm:pt>
    <dgm:pt modelId="{26A03D5C-2E70-409A-A4C6-085F6D3AF5C1}" type="parTrans" cxnId="{05771771-E709-47EF-B7A7-4A56F827A318}">
      <dgm:prSet/>
      <dgm:spPr/>
      <dgm:t>
        <a:bodyPr/>
        <a:lstStyle/>
        <a:p>
          <a:pPr latinLnBrk="1"/>
          <a:endParaRPr lang="ko-KR" altLang="en-US" sz="3200"/>
        </a:p>
      </dgm:t>
    </dgm:pt>
    <dgm:pt modelId="{7B736ECB-627E-44F8-BC4B-86D942BA1A4F}" type="sibTrans" cxnId="{05771771-E709-47EF-B7A7-4A56F827A318}">
      <dgm:prSet/>
      <dgm:spPr/>
      <dgm:t>
        <a:bodyPr/>
        <a:lstStyle/>
        <a:p>
          <a:pPr latinLnBrk="1"/>
          <a:endParaRPr lang="ko-KR" altLang="en-US" sz="3200"/>
        </a:p>
      </dgm:t>
    </dgm:pt>
    <dgm:pt modelId="{8AE9C09C-F710-4D8E-9F76-0B3E4DFA89B3}" type="pres">
      <dgm:prSet presAssocID="{4C8A9168-3098-4426-944C-04CF8FE36DEF}" presName="diagram" presStyleCnt="0">
        <dgm:presLayoutVars>
          <dgm:dir/>
          <dgm:resizeHandles val="exact"/>
        </dgm:presLayoutVars>
      </dgm:prSet>
      <dgm:spPr/>
    </dgm:pt>
    <dgm:pt modelId="{099ABBD3-93F4-4DF8-A65C-24157CE1EFD2}" type="pres">
      <dgm:prSet presAssocID="{84E24EC9-27E5-41F2-ACE7-64E8CDF1061F}" presName="node" presStyleLbl="node1" presStyleIdx="0" presStyleCnt="5">
        <dgm:presLayoutVars>
          <dgm:bulletEnabled val="1"/>
        </dgm:presLayoutVars>
      </dgm:prSet>
      <dgm:spPr/>
    </dgm:pt>
    <dgm:pt modelId="{69AFB508-AA29-4751-8766-D87FE7011B99}" type="pres">
      <dgm:prSet presAssocID="{1C0BF6A6-EC3F-447A-8854-84DB7E1C6432}" presName="sibTrans" presStyleCnt="0"/>
      <dgm:spPr/>
    </dgm:pt>
    <dgm:pt modelId="{36E3BF48-98D8-4DFC-A03A-8383C1EC9E31}" type="pres">
      <dgm:prSet presAssocID="{5C022859-60B7-476C-AFF3-9B5CBA8E037E}" presName="node" presStyleLbl="node1" presStyleIdx="1" presStyleCnt="5">
        <dgm:presLayoutVars>
          <dgm:bulletEnabled val="1"/>
        </dgm:presLayoutVars>
      </dgm:prSet>
      <dgm:spPr/>
    </dgm:pt>
    <dgm:pt modelId="{A834B8B7-45E5-4F74-90BC-D66315A0C0A6}" type="pres">
      <dgm:prSet presAssocID="{B79A5D49-0C5A-42DF-8465-B70BD6CFCB43}" presName="sibTrans" presStyleCnt="0"/>
      <dgm:spPr/>
    </dgm:pt>
    <dgm:pt modelId="{9445D583-1569-45C2-A443-2C2E7670996C}" type="pres">
      <dgm:prSet presAssocID="{B0680A47-E69A-4AD1-A964-413E64599F5C}" presName="node" presStyleLbl="node1" presStyleIdx="2" presStyleCnt="5">
        <dgm:presLayoutVars>
          <dgm:bulletEnabled val="1"/>
        </dgm:presLayoutVars>
      </dgm:prSet>
      <dgm:spPr/>
    </dgm:pt>
    <dgm:pt modelId="{C8967CC9-BC0C-42FF-ABEC-A9EA04B40DA4}" type="pres">
      <dgm:prSet presAssocID="{9D8B308F-4101-41DE-BE16-93DE31A550C0}" presName="sibTrans" presStyleCnt="0"/>
      <dgm:spPr/>
    </dgm:pt>
    <dgm:pt modelId="{43BC2D90-68EA-4680-A5DF-49DD1E33731E}" type="pres">
      <dgm:prSet presAssocID="{C9A5C1B1-5B88-4ACF-8F89-00C3E3405CDE}" presName="node" presStyleLbl="node1" presStyleIdx="3" presStyleCnt="5">
        <dgm:presLayoutVars>
          <dgm:bulletEnabled val="1"/>
        </dgm:presLayoutVars>
      </dgm:prSet>
      <dgm:spPr/>
    </dgm:pt>
    <dgm:pt modelId="{D61E8130-EB45-4C10-85AB-3E90FB109555}" type="pres">
      <dgm:prSet presAssocID="{FCAA8550-A23B-4AAE-AE51-EF1EB7AB1BB3}" presName="sibTrans" presStyleCnt="0"/>
      <dgm:spPr/>
    </dgm:pt>
    <dgm:pt modelId="{08728166-A573-4320-9C11-914F1ADF8A38}" type="pres">
      <dgm:prSet presAssocID="{2B33B401-BD24-4B5F-98C6-319A9940F61F}" presName="node" presStyleLbl="node1" presStyleIdx="4" presStyleCnt="5">
        <dgm:presLayoutVars>
          <dgm:bulletEnabled val="1"/>
        </dgm:presLayoutVars>
      </dgm:prSet>
      <dgm:spPr/>
    </dgm:pt>
  </dgm:ptLst>
  <dgm:cxnLst>
    <dgm:cxn modelId="{60740100-8404-435B-BD0E-EB6E91524525}" srcId="{4C8A9168-3098-4426-944C-04CF8FE36DEF}" destId="{B0680A47-E69A-4AD1-A964-413E64599F5C}" srcOrd="2" destOrd="0" parTransId="{77A4463C-F47B-48E9-BFA6-BDA905335C22}" sibTransId="{9D8B308F-4101-41DE-BE16-93DE31A550C0}"/>
    <dgm:cxn modelId="{9EAA5B0F-1847-4F73-8AE1-E35C02999F9D}" srcId="{4C8A9168-3098-4426-944C-04CF8FE36DEF}" destId="{5C022859-60B7-476C-AFF3-9B5CBA8E037E}" srcOrd="1" destOrd="0" parTransId="{097F78D4-0A67-4BA1-881C-EA4313C432DC}" sibTransId="{B79A5D49-0C5A-42DF-8465-B70BD6CFCB43}"/>
    <dgm:cxn modelId="{36780D20-AA85-45A0-B82C-AE06DCEAB6CC}" type="presOf" srcId="{C9A5C1B1-5B88-4ACF-8F89-00C3E3405CDE}" destId="{43BC2D90-68EA-4680-A5DF-49DD1E33731E}" srcOrd="0" destOrd="0" presId="urn:microsoft.com/office/officeart/2005/8/layout/default"/>
    <dgm:cxn modelId="{C83C8826-93E6-4C6D-B86C-654969802D34}" type="presOf" srcId="{5C022859-60B7-476C-AFF3-9B5CBA8E037E}" destId="{36E3BF48-98D8-4DFC-A03A-8383C1EC9E31}" srcOrd="0" destOrd="0" presId="urn:microsoft.com/office/officeart/2005/8/layout/default"/>
    <dgm:cxn modelId="{27FB6A2A-AF14-44FB-9D27-F453C1C83D84}" srcId="{4C8A9168-3098-4426-944C-04CF8FE36DEF}" destId="{84E24EC9-27E5-41F2-ACE7-64E8CDF1061F}" srcOrd="0" destOrd="0" parTransId="{348099D0-FBCB-45BC-BD1B-B231A27FC88E}" sibTransId="{1C0BF6A6-EC3F-447A-8854-84DB7E1C6432}"/>
    <dgm:cxn modelId="{C5B7852F-3E55-4B7E-914F-8706B9478D0A}" type="presOf" srcId="{2B33B401-BD24-4B5F-98C6-319A9940F61F}" destId="{08728166-A573-4320-9C11-914F1ADF8A38}" srcOrd="0" destOrd="0" presId="urn:microsoft.com/office/officeart/2005/8/layout/default"/>
    <dgm:cxn modelId="{A39C1338-78CC-488A-B8E2-D20E2B88D7FD}" type="presOf" srcId="{84E24EC9-27E5-41F2-ACE7-64E8CDF1061F}" destId="{099ABBD3-93F4-4DF8-A65C-24157CE1EFD2}" srcOrd="0" destOrd="0" presId="urn:microsoft.com/office/officeart/2005/8/layout/default"/>
    <dgm:cxn modelId="{72A9824E-C4E2-4A16-BB1C-62295922991E}" type="presOf" srcId="{B0680A47-E69A-4AD1-A964-413E64599F5C}" destId="{9445D583-1569-45C2-A443-2C2E7670996C}" srcOrd="0" destOrd="0" presId="urn:microsoft.com/office/officeart/2005/8/layout/default"/>
    <dgm:cxn modelId="{05771771-E709-47EF-B7A7-4A56F827A318}" srcId="{4C8A9168-3098-4426-944C-04CF8FE36DEF}" destId="{2B33B401-BD24-4B5F-98C6-319A9940F61F}" srcOrd="4" destOrd="0" parTransId="{26A03D5C-2E70-409A-A4C6-085F6D3AF5C1}" sibTransId="{7B736ECB-627E-44F8-BC4B-86D942BA1A4F}"/>
    <dgm:cxn modelId="{984A7DE8-D48D-4EA2-89AB-701B784D8803}" type="presOf" srcId="{4C8A9168-3098-4426-944C-04CF8FE36DEF}" destId="{8AE9C09C-F710-4D8E-9F76-0B3E4DFA89B3}" srcOrd="0" destOrd="0" presId="urn:microsoft.com/office/officeart/2005/8/layout/default"/>
    <dgm:cxn modelId="{F5179FFA-4A8B-49EF-8F5D-6D1707B34B98}" srcId="{4C8A9168-3098-4426-944C-04CF8FE36DEF}" destId="{C9A5C1B1-5B88-4ACF-8F89-00C3E3405CDE}" srcOrd="3" destOrd="0" parTransId="{584F5828-27DB-4958-8067-621A15095D20}" sibTransId="{FCAA8550-A23B-4AAE-AE51-EF1EB7AB1BB3}"/>
    <dgm:cxn modelId="{827347BF-9318-4085-9E15-4E75E56D6979}" type="presParOf" srcId="{8AE9C09C-F710-4D8E-9F76-0B3E4DFA89B3}" destId="{099ABBD3-93F4-4DF8-A65C-24157CE1EFD2}" srcOrd="0" destOrd="0" presId="urn:microsoft.com/office/officeart/2005/8/layout/default"/>
    <dgm:cxn modelId="{A6E0D97E-BE87-49F5-9FC7-D81FDE801F42}" type="presParOf" srcId="{8AE9C09C-F710-4D8E-9F76-0B3E4DFA89B3}" destId="{69AFB508-AA29-4751-8766-D87FE7011B99}" srcOrd="1" destOrd="0" presId="urn:microsoft.com/office/officeart/2005/8/layout/default"/>
    <dgm:cxn modelId="{A7E5EACA-9E0E-4B6B-9673-8939325B6ABA}" type="presParOf" srcId="{8AE9C09C-F710-4D8E-9F76-0B3E4DFA89B3}" destId="{36E3BF48-98D8-4DFC-A03A-8383C1EC9E31}" srcOrd="2" destOrd="0" presId="urn:microsoft.com/office/officeart/2005/8/layout/default"/>
    <dgm:cxn modelId="{C03C3E85-34CB-496A-B102-DA1CDC66F5FA}" type="presParOf" srcId="{8AE9C09C-F710-4D8E-9F76-0B3E4DFA89B3}" destId="{A834B8B7-45E5-4F74-90BC-D66315A0C0A6}" srcOrd="3" destOrd="0" presId="urn:microsoft.com/office/officeart/2005/8/layout/default"/>
    <dgm:cxn modelId="{DA90FB74-CF9F-4A00-851C-9FD347B2418D}" type="presParOf" srcId="{8AE9C09C-F710-4D8E-9F76-0B3E4DFA89B3}" destId="{9445D583-1569-45C2-A443-2C2E7670996C}" srcOrd="4" destOrd="0" presId="urn:microsoft.com/office/officeart/2005/8/layout/default"/>
    <dgm:cxn modelId="{9D32D628-64C4-4321-93EB-FDD4AF2F7558}" type="presParOf" srcId="{8AE9C09C-F710-4D8E-9F76-0B3E4DFA89B3}" destId="{C8967CC9-BC0C-42FF-ABEC-A9EA04B40DA4}" srcOrd="5" destOrd="0" presId="urn:microsoft.com/office/officeart/2005/8/layout/default"/>
    <dgm:cxn modelId="{C0677B2C-17CD-4A60-A463-62DE4D6A80F6}" type="presParOf" srcId="{8AE9C09C-F710-4D8E-9F76-0B3E4DFA89B3}" destId="{43BC2D90-68EA-4680-A5DF-49DD1E33731E}" srcOrd="6" destOrd="0" presId="urn:microsoft.com/office/officeart/2005/8/layout/default"/>
    <dgm:cxn modelId="{4AC75410-A927-485A-84C9-B7B6026C1CA2}" type="presParOf" srcId="{8AE9C09C-F710-4D8E-9F76-0B3E4DFA89B3}" destId="{D61E8130-EB45-4C10-85AB-3E90FB109555}" srcOrd="7" destOrd="0" presId="urn:microsoft.com/office/officeart/2005/8/layout/default"/>
    <dgm:cxn modelId="{5D704E9D-82BE-4372-B3D5-D933BA1908FA}" type="presParOf" srcId="{8AE9C09C-F710-4D8E-9F76-0B3E4DFA89B3}" destId="{08728166-A573-4320-9C11-914F1ADF8A38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9ABBD3-93F4-4DF8-A65C-24157CE1EFD2}">
      <dsp:nvSpPr>
        <dsp:cNvPr id="0" name=""/>
        <dsp:cNvSpPr/>
      </dsp:nvSpPr>
      <dsp:spPr>
        <a:xfrm>
          <a:off x="0" y="39687"/>
          <a:ext cx="3286125" cy="1971675"/>
        </a:xfrm>
        <a:prstGeom prst="rect">
          <a:avLst/>
        </a:prstGeom>
        <a:solidFill>
          <a:schemeClr val="accent1">
            <a:shade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2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지난 발표</a:t>
          </a:r>
          <a:endParaRPr lang="en-US" altLang="ko-KR" sz="3200" b="1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  <a:p>
          <a:pPr marL="0" lvl="0" indent="0" algn="ctr" defTabSz="1422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2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보완사항</a:t>
          </a:r>
        </a:p>
      </dsp:txBody>
      <dsp:txXfrm>
        <a:off x="0" y="39687"/>
        <a:ext cx="3286125" cy="1971675"/>
      </dsp:txXfrm>
    </dsp:sp>
    <dsp:sp modelId="{36E3BF48-98D8-4DFC-A03A-8383C1EC9E31}">
      <dsp:nvSpPr>
        <dsp:cNvPr id="0" name=""/>
        <dsp:cNvSpPr/>
      </dsp:nvSpPr>
      <dsp:spPr>
        <a:xfrm>
          <a:off x="3614737" y="39687"/>
          <a:ext cx="3286125" cy="1971675"/>
        </a:xfrm>
        <a:prstGeom prst="rect">
          <a:avLst/>
        </a:prstGeom>
        <a:solidFill>
          <a:schemeClr val="accent1">
            <a:shade val="50000"/>
            <a:hueOff val="235860"/>
            <a:satOff val="-24791"/>
            <a:lumOff val="21393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2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개발환경</a:t>
          </a:r>
        </a:p>
      </dsp:txBody>
      <dsp:txXfrm>
        <a:off x="3614737" y="39687"/>
        <a:ext cx="3286125" cy="1971675"/>
      </dsp:txXfrm>
    </dsp:sp>
    <dsp:sp modelId="{9445D583-1569-45C2-A443-2C2E7670996C}">
      <dsp:nvSpPr>
        <dsp:cNvPr id="0" name=""/>
        <dsp:cNvSpPr/>
      </dsp:nvSpPr>
      <dsp:spPr>
        <a:xfrm>
          <a:off x="7229475" y="39687"/>
          <a:ext cx="3286125" cy="1971675"/>
        </a:xfrm>
        <a:prstGeom prst="rect">
          <a:avLst/>
        </a:prstGeom>
        <a:solidFill>
          <a:schemeClr val="accent1">
            <a:shade val="50000"/>
            <a:hueOff val="471719"/>
            <a:satOff val="-49582"/>
            <a:lumOff val="42786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2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프로토타입</a:t>
          </a:r>
          <a:endParaRPr lang="en-US" altLang="ko-KR" sz="3200" b="1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  <a:p>
          <a:pPr marL="0" lvl="0" indent="0" algn="ctr" defTabSz="1422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2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결과물</a:t>
          </a:r>
        </a:p>
      </dsp:txBody>
      <dsp:txXfrm>
        <a:off x="7229475" y="39687"/>
        <a:ext cx="3286125" cy="1971675"/>
      </dsp:txXfrm>
    </dsp:sp>
    <dsp:sp modelId="{43BC2D90-68EA-4680-A5DF-49DD1E33731E}">
      <dsp:nvSpPr>
        <dsp:cNvPr id="0" name=""/>
        <dsp:cNvSpPr/>
      </dsp:nvSpPr>
      <dsp:spPr>
        <a:xfrm>
          <a:off x="1807368" y="2339975"/>
          <a:ext cx="3286125" cy="1971675"/>
        </a:xfrm>
        <a:prstGeom prst="rect">
          <a:avLst/>
        </a:prstGeom>
        <a:solidFill>
          <a:schemeClr val="accent1">
            <a:shade val="50000"/>
            <a:hueOff val="471719"/>
            <a:satOff val="-49582"/>
            <a:lumOff val="42786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2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구현과중 중</a:t>
          </a:r>
          <a:endParaRPr lang="en-US" altLang="ko-KR" sz="3200" b="1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  <a:p>
          <a:pPr marL="0" lvl="0" indent="0" algn="ctr" defTabSz="1422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2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문제점</a:t>
          </a:r>
        </a:p>
      </dsp:txBody>
      <dsp:txXfrm>
        <a:off x="1807368" y="2339975"/>
        <a:ext cx="3286125" cy="1971675"/>
      </dsp:txXfrm>
    </dsp:sp>
    <dsp:sp modelId="{08728166-A573-4320-9C11-914F1ADF8A38}">
      <dsp:nvSpPr>
        <dsp:cNvPr id="0" name=""/>
        <dsp:cNvSpPr/>
      </dsp:nvSpPr>
      <dsp:spPr>
        <a:xfrm>
          <a:off x="5422106" y="2339975"/>
          <a:ext cx="3286125" cy="1971675"/>
        </a:xfrm>
        <a:prstGeom prst="rect">
          <a:avLst/>
        </a:prstGeom>
        <a:solidFill>
          <a:schemeClr val="accent1">
            <a:shade val="50000"/>
            <a:hueOff val="235860"/>
            <a:satOff val="-24791"/>
            <a:lumOff val="21393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2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해결방안</a:t>
          </a:r>
        </a:p>
      </dsp:txBody>
      <dsp:txXfrm>
        <a:off x="5422106" y="2339975"/>
        <a:ext cx="3286125" cy="197167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2D23C1-717E-EDEE-BC0A-EA86E9E1CC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51723"/>
            <a:ext cx="9144000" cy="215824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691869B-C41F-7D16-1716-01DA8D1018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21DD85-5927-C8D5-3F4C-3925EFFDD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AC14B-8A0C-48F1-9601-050BC5B6D530}" type="datetimeFigureOut">
              <a:rPr lang="ko-KR" altLang="en-US" smtClean="0"/>
              <a:t>2025-05-15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15F4560-96B6-758C-4178-3C463A7403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4D392DD-5C1C-732C-BA6F-9464A9238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A62A2-2EE7-4FD2-B043-AEDA93F0ABCB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9" name="Image 0" descr="preencoded.png">
            <a:extLst>
              <a:ext uri="{FF2B5EF4-FFF2-40B4-BE49-F238E27FC236}">
                <a16:creationId xmlns:a16="http://schemas.microsoft.com/office/drawing/2014/main" id="{96C67246-7AC5-64F6-88EE-C2BC848EC96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5050" t="64568" r="16480" b="13317"/>
          <a:stretch/>
        </p:blipFill>
        <p:spPr>
          <a:xfrm>
            <a:off x="9090991" y="285614"/>
            <a:ext cx="2133600" cy="516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5452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5193A7-4845-37DD-D78C-2553575A2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62B93BE-F436-5AB4-CA67-913348CDE4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70DDAED-BED8-80A7-4E25-74C8D6F6ED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AC14B-8A0C-48F1-9601-050BC5B6D530}" type="datetimeFigureOut">
              <a:rPr lang="ko-KR" altLang="en-US" smtClean="0"/>
              <a:t>2025-05-15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23D05F3-17BA-45AA-1F29-3B7B248FA3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586F587-CE7D-574C-02F5-106A80DC7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A62A2-2EE7-4FD2-B043-AEDA93F0AB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563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F8C87EF-C97F-874D-AAA0-1C1A569D7F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A28D987-BEEB-CB40-4ED2-820D444135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A505E48-781C-96D9-82A5-3943D24127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AC14B-8A0C-48F1-9601-050BC5B6D530}" type="datetimeFigureOut">
              <a:rPr lang="ko-KR" altLang="en-US" smtClean="0"/>
              <a:t>2025-05-15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0847F2-332D-E174-83AD-9756CD361C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976C893-F1A5-7C08-62F1-8A8DD3CBE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A62A2-2EE7-4FD2-B043-AEDA93F0AB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41999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0D0612-087E-DF83-1834-C5B11935C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F547B86-2364-078E-83EA-57CE8B2AF3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5614F7C-5177-47AE-783F-279068458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AC14B-8A0C-48F1-9601-050BC5B6D530}" type="datetimeFigureOut">
              <a:rPr lang="ko-KR" altLang="en-US" smtClean="0"/>
              <a:t>2025-05-15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4596BAF-43D6-5D53-FA40-461C512FD6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B8B98D-FF8F-1930-522A-4CA30B61E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A62A2-2EE7-4FD2-B043-AEDA93F0AB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69965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A8D9C2-82C3-C666-A4DB-C0296115E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6DF914D-9DFE-304C-A3E8-4EDC74C213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F21EF8E-0F48-C244-1780-D7E16C6814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AC14B-8A0C-48F1-9601-050BC5B6D530}" type="datetimeFigureOut">
              <a:rPr lang="ko-KR" altLang="en-US" smtClean="0"/>
              <a:t>2025-05-15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B96743A-5296-9CF9-A342-E7ACF56BD4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4E99223-B402-AFD8-B4BE-B87C3815E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A62A2-2EE7-4FD2-B043-AEDA93F0AB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61931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D0053D-17AC-A5B4-D46A-B362EBE1E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B790E8D-9188-A5CE-EA39-4AB99F8BB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002F404-8CE6-2918-E112-3C0A174A83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5B7B6A7-A1E6-CE84-90D8-79F7F15BF3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AC14B-8A0C-48F1-9601-050BC5B6D530}" type="datetimeFigureOut">
              <a:rPr lang="ko-KR" altLang="en-US" smtClean="0"/>
              <a:t>2025-05-15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4C7C037-6A6D-6FB8-0845-F9363FC534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D11BA2E-A835-40D3-1BB4-78AA86DC2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A62A2-2EE7-4FD2-B043-AEDA93F0AB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54160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68FC27-D55E-70AA-C76E-208979703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5292979-1FF2-902A-FDF9-6A6A8C3A14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AF5A8B0-5F27-3F63-8B25-44F05A5995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B3662B8-257C-FB1B-FD42-43B15B4AF5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6ABC181-E5B9-C558-5380-43DC86B50C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B6C3C15-C49C-FD18-90CF-DF582CE81A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AC14B-8A0C-48F1-9601-050BC5B6D530}" type="datetimeFigureOut">
              <a:rPr lang="ko-KR" altLang="en-US" smtClean="0"/>
              <a:t>2025-05-15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653B8F0-B82C-50E6-86C3-FB399A8157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9E78AA6-13CB-01DF-9274-BB4325D48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A62A2-2EE7-4FD2-B043-AEDA93F0AB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74919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AF2818-3D59-E5F2-CF30-C72D9A67C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80F5711-EC16-B4AB-FE98-452E58931D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AC14B-8A0C-48F1-9601-050BC5B6D530}" type="datetimeFigureOut">
              <a:rPr lang="ko-KR" altLang="en-US" smtClean="0"/>
              <a:t>2025-05-15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C07FFA5-81F7-07FA-BDD8-23CC24FF9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9B35234-AF7D-2305-E1DE-998220517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A62A2-2EE7-4FD2-B043-AEDA93F0AB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88157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6309431-39CB-CD9C-0CCF-BB0225A394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AC14B-8A0C-48F1-9601-050BC5B6D530}" type="datetimeFigureOut">
              <a:rPr lang="ko-KR" altLang="en-US" smtClean="0"/>
              <a:t>2025-05-15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55A7481-DC35-0921-B13D-AFAC33CEC5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E4F162D-4B9D-60A6-3993-1590CA1EF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A62A2-2EE7-4FD2-B043-AEDA93F0AB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04551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7FED28-C9BE-B8CA-ED77-5B1677BAA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21F4E46-85B9-DE9F-1B50-9765082F0D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78C254C-01CC-3989-2C80-673E22106A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26836ED-E701-8720-4F9C-97AF65FC73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AC14B-8A0C-48F1-9601-050BC5B6D530}" type="datetimeFigureOut">
              <a:rPr lang="ko-KR" altLang="en-US" smtClean="0"/>
              <a:t>2025-05-15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45F0AE1-B727-623F-6BC6-E4165CF78A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DAE4268-D6CF-DEE1-9F19-1A1648A8F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A62A2-2EE7-4FD2-B043-AEDA93F0AB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18635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B8CB34-73FB-A011-7522-140EE65056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722E61D-503E-03EF-F6E1-6A5D4350AB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FD9B631-B83A-FB41-B972-BEBDE1CE30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60F6C17-CB40-630A-E449-917F532EE8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AC14B-8A0C-48F1-9601-050BC5B6D530}" type="datetimeFigureOut">
              <a:rPr lang="ko-KR" altLang="en-US" smtClean="0"/>
              <a:t>2025-05-15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1C2A084-300D-3DFA-E59B-E4C78E7AC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8EA255D-4221-152B-B09C-0BA562972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A62A2-2EE7-4FD2-B043-AEDA93F0AB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7961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DDEEFF">
                <a:lumMod val="90000"/>
                <a:lumOff val="10000"/>
                <a:alpha val="90000"/>
              </a:srgbClr>
            </a:gs>
            <a:gs pos="50000">
              <a:srgbClr val="FFFFFF"/>
            </a:gs>
            <a:gs pos="100000">
              <a:srgbClr val="E0F7FA">
                <a:alpha val="90000"/>
                <a:lumMod val="90000"/>
                <a:lumOff val="10000"/>
              </a:srgb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E96B42B-2FE1-0968-01E1-42A965742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8B0A7BF-3A47-38F0-FEAB-E569119122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7FB80C6-7466-84CD-AE6C-B3531D6C55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ko-KR" altLang="en-US" dirty="0"/>
              <a:t>광운대학교 </a:t>
            </a:r>
            <a:r>
              <a:rPr lang="ko-KR" altLang="en-US" dirty="0" err="1"/>
              <a:t>산학협력캡스톤</a:t>
            </a:r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C08537D-BE19-EB42-881E-3620AD1760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ko-KR" dirty="0" err="1"/>
              <a:t>GitFolio</a:t>
            </a: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DD9155A-1CE5-4677-6E5B-3148CADEE7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CEEA62A2-2EE7-4FD2-B043-AEDA93F0ABCB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pic>
        <p:nvPicPr>
          <p:cNvPr id="7" name="Image 0" descr="preencoded.png">
            <a:extLst>
              <a:ext uri="{FF2B5EF4-FFF2-40B4-BE49-F238E27FC236}">
                <a16:creationId xmlns:a16="http://schemas.microsoft.com/office/drawing/2014/main" id="{F8082D48-2661-DB0C-DC26-1ED057605330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rcRect l="35481" t="26346" r="38530" b="38277"/>
          <a:stretch/>
        </p:blipFill>
        <p:spPr>
          <a:xfrm>
            <a:off x="11237844" y="136525"/>
            <a:ext cx="791817" cy="808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2397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000" b="1" u="none" kern="1200">
          <a:solidFill>
            <a:srgbClr val="1F2937"/>
          </a:solidFill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latin typeface="Noto Sans KR" panose="020B0200000000000000" pitchFamily="50" charset="-127"/>
          <a:ea typeface="Noto Sans KR" panose="020B0200000000000000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1" kern="1200">
          <a:solidFill>
            <a:srgbClr val="1F2937"/>
          </a:solidFill>
          <a:latin typeface="Noto Sans KR" panose="020B0200000000000000" pitchFamily="50" charset="-127"/>
          <a:ea typeface="Noto Sans KR" panose="020B0200000000000000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333333"/>
          </a:solidFill>
          <a:latin typeface="Noto Sans KR" panose="020B0200000000000000" pitchFamily="50" charset="-127"/>
          <a:ea typeface="Noto Sans KR" panose="020B0200000000000000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444444"/>
          </a:solidFill>
          <a:latin typeface="Noto Sans KR" panose="020B0200000000000000" pitchFamily="50" charset="-127"/>
          <a:ea typeface="Noto Sans KR" panose="020B0200000000000000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Noto Sans KR" panose="020B0200000000000000" pitchFamily="50" charset="-127"/>
          <a:ea typeface="Noto Sans KR" panose="020B0200000000000000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Noto Sans KR" panose="020B0200000000000000" pitchFamily="50" charset="-127"/>
          <a:ea typeface="Noto Sans KR" panose="020B0200000000000000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" Target="slide2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hyperlink" Target="https://youtu.be/9Q7ILVaYsL0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0.png"/><Relationship Id="rId4" Type="http://schemas.openxmlformats.org/officeDocument/2006/relationships/hyperlink" Target="https://youtu.be/RxhuBt89bg0" TargetMode="Externa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" Target="slide1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" Target="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asperdcl/git-fame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2CFF5F-662C-CC08-CDBC-2C37AA3CA9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8309" y="1258572"/>
            <a:ext cx="10310191" cy="2158240"/>
          </a:xfrm>
        </p:spPr>
        <p:txBody>
          <a:bodyPr/>
          <a:lstStyle/>
          <a:p>
            <a:r>
              <a:rPr lang="ko-KR" altLang="en-US" dirty="0" err="1"/>
              <a:t>깃폴리오</a:t>
            </a:r>
            <a:r>
              <a:rPr lang="en-US" altLang="ko-KR" dirty="0"/>
              <a:t>(</a:t>
            </a:r>
            <a:r>
              <a:rPr lang="en-US" altLang="ko-KR" dirty="0" err="1"/>
              <a:t>GitFolio</a:t>
            </a:r>
            <a:r>
              <a:rPr lang="en-US" altLang="ko-KR" dirty="0"/>
              <a:t>) - 3</a:t>
            </a:r>
            <a:r>
              <a:rPr lang="ko-KR" altLang="en-US" dirty="0"/>
              <a:t>차 발표</a:t>
            </a:r>
          </a:p>
        </p:txBody>
      </p:sp>
      <p:sp>
        <p:nvSpPr>
          <p:cNvPr id="4" name="Text 6">
            <a:extLst>
              <a:ext uri="{FF2B5EF4-FFF2-40B4-BE49-F238E27FC236}">
                <a16:creationId xmlns:a16="http://schemas.microsoft.com/office/drawing/2014/main" id="{91B5306E-DA14-5AC2-0EA6-6F7401448D34}"/>
              </a:ext>
            </a:extLst>
          </p:cNvPr>
          <p:cNvSpPr/>
          <p:nvPr/>
        </p:nvSpPr>
        <p:spPr>
          <a:xfrm>
            <a:off x="1185313" y="4905850"/>
            <a:ext cx="94561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Montserrat" pitchFamily="34" charset="-120"/>
              </a:rPr>
              <a:t>18조: 깃폴리오(GitFolio)</a:t>
            </a:r>
            <a:endParaRPr lang="en-US" sz="24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5" name="Text 7">
            <a:extLst>
              <a:ext uri="{FF2B5EF4-FFF2-40B4-BE49-F238E27FC236}">
                <a16:creationId xmlns:a16="http://schemas.microsoft.com/office/drawing/2014/main" id="{839870CD-7BD3-2B04-5157-C3CBE246D075}"/>
              </a:ext>
            </a:extLst>
          </p:cNvPr>
          <p:cNvSpPr/>
          <p:nvPr/>
        </p:nvSpPr>
        <p:spPr>
          <a:xfrm>
            <a:off x="1185313" y="5426073"/>
            <a:ext cx="94561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Montserrat" pitchFamily="34" charset="-120"/>
              </a:rPr>
              <a:t>발표자: 2020203042 </a:t>
            </a:r>
            <a:r>
              <a:rPr lang="ko-KR" altLang="en-US" sz="2400" b="1" dirty="0">
                <a:solidFill>
                  <a:srgbClr val="272525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Montserrat" pitchFamily="34" charset="-120"/>
              </a:rPr>
              <a:t>송현섭</a:t>
            </a:r>
            <a:endParaRPr lang="en-US" sz="24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6" name="Text 0">
            <a:extLst>
              <a:ext uri="{FF2B5EF4-FFF2-40B4-BE49-F238E27FC236}">
                <a16:creationId xmlns:a16="http://schemas.microsoft.com/office/drawing/2014/main" id="{C0941C90-75F6-26E7-48DB-B33338EF65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46163" y="3578225"/>
            <a:ext cx="9144000" cy="106203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normAutofit/>
          </a:bodyPr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3000" dirty="0">
                <a:solidFill>
                  <a:srgbClr val="272525"/>
                </a:solidFill>
                <a:cs typeface="Montserrat" pitchFamily="34" charset="-120"/>
              </a:rPr>
              <a:t>2025- 1학기 산학협력캡스톤 설계1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2143936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8820EC-92E6-98FE-6A05-542D05F7E4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22EF7C-DC97-870A-AA05-452EFC2DC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지난 발표 보완사항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6081278-738D-FB08-3229-1C70F96970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/>
              <a:t>1) </a:t>
            </a:r>
            <a:r>
              <a:rPr lang="ko-KR" altLang="en-US" dirty="0"/>
              <a:t>기존 사례 </a:t>
            </a:r>
            <a:r>
              <a:rPr lang="ko-KR" altLang="en-US" dirty="0" err="1"/>
              <a:t>프로젝트들과의</a:t>
            </a:r>
            <a:r>
              <a:rPr lang="ko-KR" altLang="en-US" dirty="0"/>
              <a:t> 차별성 확인 필요 </a:t>
            </a:r>
            <a:endParaRPr lang="en-US" altLang="ko-KR" dirty="0"/>
          </a:p>
          <a:p>
            <a:r>
              <a:rPr lang="en-US" altLang="ko-KR" dirty="0" err="1"/>
              <a:t>GitFolio</a:t>
            </a:r>
            <a:r>
              <a:rPr lang="ko-KR" altLang="en-US" dirty="0"/>
              <a:t>의 또다른 차별성</a:t>
            </a:r>
            <a:endParaRPr lang="en-US" altLang="ko-KR" dirty="0"/>
          </a:p>
          <a:p>
            <a:pPr>
              <a:buFontTx/>
              <a:buChar char="-"/>
            </a:pPr>
            <a:r>
              <a:rPr lang="en-US" altLang="ko-KR" dirty="0"/>
              <a:t>Chrome Extension</a:t>
            </a:r>
            <a:r>
              <a:rPr lang="ko-KR" altLang="en-US" dirty="0"/>
              <a:t>을 통한 </a:t>
            </a:r>
            <a:r>
              <a:rPr lang="en-US" altLang="ko-KR" dirty="0"/>
              <a:t>GitHub </a:t>
            </a:r>
            <a:r>
              <a:rPr lang="ko-KR" altLang="en-US" dirty="0"/>
              <a:t>사이트와의 빠른 접근성 용이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 </a:t>
            </a:r>
            <a:r>
              <a:rPr lang="ko-KR" altLang="en-US" dirty="0"/>
              <a:t>단순 요약을 넘어 개발자 활동을 계량화</a:t>
            </a:r>
            <a:r>
              <a:rPr lang="en-US" altLang="ko-KR" dirty="0"/>
              <a:t>·</a:t>
            </a:r>
            <a:r>
              <a:rPr lang="ko-KR" altLang="en-US" dirty="0"/>
              <a:t>검증하고</a:t>
            </a:r>
            <a:r>
              <a:rPr lang="en-US" altLang="ko-KR" dirty="0"/>
              <a:t>, </a:t>
            </a:r>
            <a:r>
              <a:rPr lang="ko-KR" altLang="en-US" dirty="0"/>
              <a:t>손쉽게 포트폴리오 형태로 배포할 수 있는 솔루션</a:t>
            </a:r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AC17E65-F0EF-800D-246E-4E0FD8C18B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2920" y="190384"/>
            <a:ext cx="8317714" cy="6162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7698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E76068-7DAB-1DD5-309E-A4FD56A301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42254C-F475-39A8-3279-BC2C41DFC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지난 발표 보완사항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0A9E450-66A1-FB9D-F787-2238A5163C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/>
              <a:t>1) </a:t>
            </a:r>
            <a:r>
              <a:rPr lang="ko-KR" altLang="en-US" dirty="0"/>
              <a:t>기존 사례 </a:t>
            </a:r>
            <a:r>
              <a:rPr lang="ko-KR" altLang="en-US" dirty="0" err="1"/>
              <a:t>프로젝트들과의</a:t>
            </a:r>
            <a:r>
              <a:rPr lang="ko-KR" altLang="en-US" dirty="0"/>
              <a:t> 차별성 확인 필요 </a:t>
            </a:r>
            <a:endParaRPr lang="en-US" altLang="ko-KR" dirty="0"/>
          </a:p>
          <a:p>
            <a:r>
              <a:rPr lang="en-US" altLang="ko-KR" dirty="0" err="1"/>
              <a:t>GitFolio</a:t>
            </a:r>
            <a:r>
              <a:rPr lang="ko-KR" altLang="en-US" dirty="0"/>
              <a:t>에서 차별성 강화를 위해 더 추가해볼 수 있는 기능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-</a:t>
            </a:r>
            <a:r>
              <a:rPr lang="ko-KR" altLang="en-US" dirty="0"/>
              <a:t> </a:t>
            </a:r>
            <a:r>
              <a:rPr lang="en-US" altLang="ko-KR" dirty="0"/>
              <a:t>4</a:t>
            </a:r>
            <a:r>
              <a:rPr lang="ko-KR" altLang="en-US" dirty="0"/>
              <a:t>차 발표 전까지 여분의 시간이 존재할 시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“</a:t>
            </a:r>
            <a:r>
              <a:rPr lang="ko-KR" altLang="en-US" dirty="0">
                <a:solidFill>
                  <a:srgbClr val="7030A0"/>
                </a:solidFill>
              </a:rPr>
              <a:t>분석 결과 문장을 누르면 근거가 되는 코드를 보여주는 기능</a:t>
            </a:r>
            <a:r>
              <a:rPr lang="en-US" altLang="ko-KR" dirty="0"/>
              <a:t>”</a:t>
            </a:r>
          </a:p>
          <a:p>
            <a:pPr marL="0" indent="0">
              <a:buNone/>
            </a:pPr>
            <a:r>
              <a:rPr lang="ko-KR" altLang="en-US" dirty="0"/>
              <a:t>도 추가 구현해 볼 계획</a:t>
            </a:r>
          </a:p>
        </p:txBody>
      </p:sp>
    </p:spTree>
    <p:extLst>
      <p:ext uri="{BB962C8B-B14F-4D97-AF65-F5344CB8AC3E}">
        <p14:creationId xmlns:p14="http://schemas.microsoft.com/office/powerpoint/2010/main" val="41849536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284D91-93AE-E4D5-124B-3EDBF2C2B9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A477EC-63C3-ABE7-2598-4768E923D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지난 발표 보완사항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E750DE8-AFE4-0498-23C5-CBAD45C51B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/>
              <a:t>2) </a:t>
            </a:r>
            <a:r>
              <a:rPr lang="ko-KR" altLang="en-US" dirty="0"/>
              <a:t>포트폴리오 결과에 대한 객관적 신뢰성 제시</a:t>
            </a:r>
            <a:endParaRPr lang="en-US" altLang="ko-KR" dirty="0"/>
          </a:p>
          <a:p>
            <a:r>
              <a:rPr lang="ko-KR" altLang="en-US" dirty="0"/>
              <a:t>지난 </a:t>
            </a:r>
            <a:r>
              <a:rPr lang="ko-KR" altLang="en-US" dirty="0" err="1"/>
              <a:t>발표때</a:t>
            </a:r>
            <a:r>
              <a:rPr lang="ko-KR" altLang="en-US" dirty="0"/>
              <a:t> 고안했던 방안 </a:t>
            </a:r>
            <a:r>
              <a:rPr lang="en-US" altLang="ko-KR" dirty="0"/>
              <a:t>: </a:t>
            </a:r>
            <a:r>
              <a:rPr lang="ko-KR" altLang="en-US" dirty="0"/>
              <a:t>기술 </a:t>
            </a:r>
            <a:r>
              <a:rPr lang="ko-KR" altLang="en-US" dirty="0" err="1"/>
              <a:t>자문단</a:t>
            </a:r>
            <a:r>
              <a:rPr lang="ko-KR" altLang="en-US" dirty="0"/>
              <a:t> 구성과 개발자들 평점</a:t>
            </a:r>
            <a:r>
              <a:rPr lang="en-US" altLang="ko-KR" dirty="0"/>
              <a:t>, </a:t>
            </a:r>
            <a:r>
              <a:rPr lang="ko-KR" altLang="en-US" dirty="0"/>
              <a:t>평가  </a:t>
            </a:r>
            <a:r>
              <a:rPr lang="en-US" altLang="ko-KR" dirty="0"/>
              <a:t>(</a:t>
            </a:r>
            <a:r>
              <a:rPr lang="ko-KR" altLang="en-US" dirty="0"/>
              <a:t>지난 </a:t>
            </a:r>
            <a:r>
              <a:rPr lang="en-US" altLang="ko-KR" dirty="0"/>
              <a:t>2</a:t>
            </a:r>
            <a:r>
              <a:rPr lang="ko-KR" altLang="en-US" dirty="0"/>
              <a:t>차 </a:t>
            </a:r>
            <a:r>
              <a:rPr lang="ko-KR" altLang="en-US" dirty="0" err="1"/>
              <a:t>발표때</a:t>
            </a:r>
            <a:r>
              <a:rPr lang="ko-KR" altLang="en-US" dirty="0"/>
              <a:t> 언급</a:t>
            </a:r>
            <a:r>
              <a:rPr lang="en-US" altLang="ko-KR" dirty="0"/>
              <a:t>) </a:t>
            </a:r>
            <a:r>
              <a:rPr lang="en-US" altLang="ko-KR" dirty="0">
                <a:solidFill>
                  <a:srgbClr val="FF0000"/>
                </a:solidFill>
              </a:rPr>
              <a:t>=&gt; </a:t>
            </a:r>
            <a:r>
              <a:rPr lang="ko-KR" altLang="en-US" dirty="0">
                <a:solidFill>
                  <a:srgbClr val="FF0000"/>
                </a:solidFill>
              </a:rPr>
              <a:t>그러나 표본 구하기가 쉽지 않음</a:t>
            </a:r>
            <a:r>
              <a:rPr lang="en-US" altLang="ko-KR" dirty="0">
                <a:solidFill>
                  <a:srgbClr val="FF0000"/>
                </a:solidFill>
              </a:rPr>
              <a:t>!!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</a:t>
            </a:r>
          </a:p>
        </p:txBody>
      </p:sp>
      <p:pic>
        <p:nvPicPr>
          <p:cNvPr id="6" name="그림 5" descr="텍스트, 폰트, 스크린샷, 화이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C30A2602-D731-2A97-C472-EB081EA0A3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442" y="3705454"/>
            <a:ext cx="8284439" cy="2374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0672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F925F5-7D5F-6AE3-CF93-3F12DF56EA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B86CDD-85B2-179E-D723-6BFA5A813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지난 발표 보완사항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668EF4D-D06C-F141-884D-76B2B72497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/>
              <a:t>2) </a:t>
            </a:r>
            <a:r>
              <a:rPr lang="ko-KR" altLang="en-US" dirty="0"/>
              <a:t>포트폴리오 결과에 대한 객관적 신뢰성 제시</a:t>
            </a:r>
            <a:endParaRPr lang="en-US" altLang="ko-KR" dirty="0"/>
          </a:p>
          <a:p>
            <a:r>
              <a:rPr lang="ko-KR" altLang="en-US" dirty="0"/>
              <a:t>차선책</a:t>
            </a:r>
            <a:endParaRPr lang="en-US" altLang="ko-KR" dirty="0"/>
          </a:p>
          <a:p>
            <a:pPr>
              <a:buFont typeface="Symbol" panose="05050102010706020507" pitchFamily="18" charset="2"/>
              <a:buChar char="Þ"/>
            </a:pPr>
            <a:r>
              <a:rPr lang="ko-KR" altLang="en-US" u="sng" dirty="0">
                <a:solidFill>
                  <a:srgbClr val="7030A0"/>
                </a:solidFill>
              </a:rPr>
              <a:t>여러 </a:t>
            </a:r>
            <a:r>
              <a:rPr lang="en-US" altLang="ko-KR" u="sng" dirty="0">
                <a:solidFill>
                  <a:srgbClr val="7030A0"/>
                </a:solidFill>
              </a:rPr>
              <a:t>LLM</a:t>
            </a:r>
            <a:r>
              <a:rPr lang="ko-KR" altLang="en-US" u="sng" dirty="0">
                <a:solidFill>
                  <a:srgbClr val="7030A0"/>
                </a:solidFill>
              </a:rPr>
              <a:t>들을 통해 모의 교차 검증</a:t>
            </a:r>
            <a:r>
              <a:rPr lang="ko-KR" altLang="en-US" dirty="0"/>
              <a:t>하는 방법</a:t>
            </a:r>
            <a:r>
              <a:rPr lang="en-US" altLang="ko-KR" dirty="0"/>
              <a:t>!!</a:t>
            </a:r>
          </a:p>
          <a:p>
            <a:pPr marL="0" indent="0">
              <a:buNone/>
            </a:pPr>
            <a:r>
              <a:rPr lang="en-US" altLang="ko-KR" dirty="0"/>
              <a:t>LLM </a:t>
            </a:r>
            <a:r>
              <a:rPr lang="ko-KR" altLang="en-US" dirty="0"/>
              <a:t>모델 </a:t>
            </a:r>
            <a:r>
              <a:rPr lang="en-US" altLang="ko-KR" dirty="0"/>
              <a:t>: GPT-o4-mini-high(OpenAI),</a:t>
            </a:r>
            <a:r>
              <a:rPr lang="ko-KR" altLang="en-US" dirty="0"/>
              <a:t> </a:t>
            </a:r>
            <a:r>
              <a:rPr lang="en-US" altLang="ko-KR" dirty="0"/>
              <a:t>Claude 3.7 Sonnet (Anthropic</a:t>
            </a:r>
            <a:r>
              <a:rPr lang="en-US" altLang="ko-KR" dirty="0">
                <a:solidFill>
                  <a:schemeClr val="tx1"/>
                </a:solidFill>
              </a:rPr>
              <a:t>), </a:t>
            </a:r>
            <a:r>
              <a:rPr lang="en-US" altLang="ko-KR" b="1" i="0" dirty="0">
                <a:solidFill>
                  <a:schemeClr val="tx1"/>
                </a:solidFill>
                <a:effectLst/>
              </a:rPr>
              <a:t>Llama 4 Scout </a:t>
            </a:r>
            <a:r>
              <a:rPr lang="ko-KR" altLang="en-US" b="1" i="0" dirty="0">
                <a:solidFill>
                  <a:schemeClr val="tx1"/>
                </a:solidFill>
                <a:effectLst/>
              </a:rPr>
              <a:t>등등</a:t>
            </a:r>
            <a:endParaRPr lang="en-US" altLang="ko-KR" b="1" i="0" dirty="0">
              <a:solidFill>
                <a:schemeClr val="tx1"/>
              </a:solidFill>
              <a:effectLst/>
            </a:endParaRPr>
          </a:p>
          <a:p>
            <a:pPr marL="0" indent="0">
              <a:buNone/>
            </a:pPr>
            <a:endParaRPr lang="en-US" altLang="ko-K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04340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511B25-C791-7736-1B81-30E84CEE8D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4ECD5E-72F3-298B-B135-3C79E3FFA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지난 발표 보완사항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9F35CE8-FBDB-4803-7864-E309F21349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/>
              <a:t>2) </a:t>
            </a:r>
            <a:r>
              <a:rPr lang="ko-KR" altLang="en-US" dirty="0"/>
              <a:t>포트폴리오 결과에 대한 객관적 신뢰성 제시</a:t>
            </a:r>
            <a:endParaRPr lang="en-US" altLang="ko-KR" dirty="0"/>
          </a:p>
          <a:p>
            <a:r>
              <a:rPr lang="ko-KR" altLang="en-US" dirty="0"/>
              <a:t>차선책</a:t>
            </a:r>
            <a:endParaRPr lang="en-US" altLang="ko-KR" dirty="0"/>
          </a:p>
          <a:p>
            <a:pPr>
              <a:buFont typeface="Symbol" panose="05050102010706020507" pitchFamily="18" charset="2"/>
              <a:buChar char="Þ"/>
            </a:pPr>
            <a:r>
              <a:rPr lang="ko-KR" altLang="en-US" dirty="0"/>
              <a:t> 여러 </a:t>
            </a:r>
            <a:r>
              <a:rPr lang="en-US" altLang="ko-KR" dirty="0"/>
              <a:t>LLM</a:t>
            </a:r>
            <a:r>
              <a:rPr lang="ko-KR" altLang="en-US" dirty="0"/>
              <a:t>들을 통해 모의 교차 검증하는 방법</a:t>
            </a:r>
            <a:r>
              <a:rPr lang="en-US" altLang="ko-KR" dirty="0"/>
              <a:t>!!</a:t>
            </a:r>
          </a:p>
          <a:p>
            <a:pPr marL="0" indent="0">
              <a:buNone/>
            </a:pPr>
            <a:r>
              <a:rPr lang="ko-KR" altLang="en-US" dirty="0">
                <a:solidFill>
                  <a:schemeClr val="tx1"/>
                </a:solidFill>
              </a:rPr>
              <a:t>계획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</a:p>
          <a:p>
            <a:pPr marL="0" indent="0">
              <a:buNone/>
            </a:pPr>
            <a:r>
              <a:rPr lang="ko-KR" altLang="en-US" dirty="0">
                <a:solidFill>
                  <a:schemeClr val="tx1"/>
                </a:solidFill>
              </a:rPr>
              <a:t>검증 데이터셋 준비 </a:t>
            </a:r>
            <a:r>
              <a:rPr lang="en-US" altLang="ko-KR" dirty="0">
                <a:solidFill>
                  <a:schemeClr val="tx1"/>
                </a:solidFill>
              </a:rPr>
              <a:t>&gt; LLM </a:t>
            </a:r>
            <a:r>
              <a:rPr lang="ko-KR" altLang="en-US" dirty="0">
                <a:solidFill>
                  <a:schemeClr val="tx1"/>
                </a:solidFill>
              </a:rPr>
              <a:t>풀 구성</a:t>
            </a:r>
            <a:r>
              <a:rPr lang="en-US" altLang="ko-KR" dirty="0">
                <a:solidFill>
                  <a:schemeClr val="tx1"/>
                </a:solidFill>
              </a:rPr>
              <a:t> &gt; </a:t>
            </a:r>
            <a:r>
              <a:rPr lang="ko-KR" altLang="en-US" dirty="0">
                <a:solidFill>
                  <a:schemeClr val="tx1"/>
                </a:solidFill>
              </a:rPr>
              <a:t>표준화된 프롬프트 설계</a:t>
            </a:r>
            <a:endParaRPr lang="en-US" altLang="ko-KR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altLang="ko-KR" dirty="0">
                <a:solidFill>
                  <a:schemeClr val="tx1"/>
                </a:solidFill>
              </a:rPr>
              <a:t>&gt; </a:t>
            </a:r>
            <a:r>
              <a:rPr lang="ko-KR" altLang="en-US" dirty="0">
                <a:solidFill>
                  <a:schemeClr val="tx1"/>
                </a:solidFill>
              </a:rPr>
              <a:t>여러 </a:t>
            </a:r>
            <a:r>
              <a:rPr lang="en-US" altLang="ko-KR" dirty="0">
                <a:solidFill>
                  <a:schemeClr val="tx1"/>
                </a:solidFill>
              </a:rPr>
              <a:t>LLM</a:t>
            </a:r>
            <a:r>
              <a:rPr lang="ko-KR" altLang="en-US" dirty="0">
                <a:solidFill>
                  <a:schemeClr val="tx1"/>
                </a:solidFill>
              </a:rPr>
              <a:t>에 프롬프트를 입력하여 각각의 신뢰도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정확도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r>
              <a:rPr lang="ko-KR" altLang="en-US" dirty="0">
                <a:solidFill>
                  <a:schemeClr val="tx1"/>
                </a:solidFill>
              </a:rPr>
              <a:t> 계산</a:t>
            </a:r>
            <a:endParaRPr lang="en-US" altLang="ko-KR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altLang="ko-KR" dirty="0">
                <a:solidFill>
                  <a:schemeClr val="tx1"/>
                </a:solidFill>
              </a:rPr>
              <a:t>&gt; </a:t>
            </a:r>
            <a:r>
              <a:rPr lang="ko-KR" altLang="en-US" dirty="0">
                <a:solidFill>
                  <a:schemeClr val="tx1"/>
                </a:solidFill>
              </a:rPr>
              <a:t>교차 검증 합의 전략</a:t>
            </a:r>
            <a:endParaRPr lang="en-US" altLang="ko-KR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6C3572-F6B7-C7DB-FE77-601AC0147864}"/>
              </a:ext>
            </a:extLst>
          </p:cNvPr>
          <p:cNvSpPr txBox="1"/>
          <p:nvPr/>
        </p:nvSpPr>
        <p:spPr>
          <a:xfrm>
            <a:off x="9048997" y="6311900"/>
            <a:ext cx="23791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hlinkClick r:id="rId2" action="ppaction://hlinksldjump"/>
              </a:rPr>
              <a:t>24</a:t>
            </a:r>
            <a:r>
              <a:rPr lang="ko-KR" altLang="en-US" b="1" dirty="0">
                <a:solidFill>
                  <a:schemeClr val="bg1">
                    <a:lumMod val="75000"/>
                  </a:schemeClr>
                </a:solidFill>
                <a:hlinkClick r:id="rId2" action="ppaction://hlinksldjump"/>
              </a:rPr>
              <a:t>페이지로 넘어가기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63166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2B5699-A972-9E46-F5F4-022F2FC3E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 환경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344855-9F92-36D1-2359-9A62DEB738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언어</a:t>
            </a:r>
            <a:r>
              <a:rPr lang="en-US" altLang="ko-KR" dirty="0"/>
              <a:t>·</a:t>
            </a:r>
            <a:r>
              <a:rPr lang="ko-KR" altLang="en-US" dirty="0"/>
              <a:t>프레임워크</a:t>
            </a:r>
            <a:endParaRPr lang="en-US" altLang="ko-KR" dirty="0"/>
          </a:p>
          <a:p>
            <a:pPr lvl="1">
              <a:buFontTx/>
              <a:buChar char="-"/>
            </a:pPr>
            <a:r>
              <a:rPr lang="en-US" altLang="ko-KR" dirty="0"/>
              <a:t>Backend : Python 3.12, Django</a:t>
            </a:r>
          </a:p>
          <a:p>
            <a:pPr lvl="1">
              <a:buFontTx/>
              <a:buChar char="-"/>
            </a:pPr>
            <a:r>
              <a:rPr lang="en-US" altLang="ko-KR" dirty="0"/>
              <a:t>Frontend : JavaScript, React</a:t>
            </a:r>
          </a:p>
          <a:p>
            <a:r>
              <a:rPr lang="ko-KR" altLang="en-US" dirty="0"/>
              <a:t>데이터베이스</a:t>
            </a:r>
            <a:endParaRPr lang="en-US" altLang="ko-KR" dirty="0"/>
          </a:p>
          <a:p>
            <a:pPr lvl="1"/>
            <a:r>
              <a:rPr lang="en-US" altLang="ko-KR" dirty="0"/>
              <a:t>MySQL</a:t>
            </a:r>
          </a:p>
          <a:p>
            <a:r>
              <a:rPr lang="en-US" altLang="ko-KR" dirty="0"/>
              <a:t>API </a:t>
            </a:r>
            <a:r>
              <a:rPr lang="ko-KR" altLang="en-US" dirty="0"/>
              <a:t>연동</a:t>
            </a:r>
            <a:endParaRPr lang="en-US" altLang="ko-KR" dirty="0"/>
          </a:p>
          <a:p>
            <a:pPr lvl="1"/>
            <a:r>
              <a:rPr lang="en-US" altLang="ko-KR" dirty="0"/>
              <a:t>Claude API</a:t>
            </a:r>
          </a:p>
          <a:p>
            <a:pPr lvl="1"/>
            <a:r>
              <a:rPr lang="en-US" altLang="ko-KR" dirty="0"/>
              <a:t>GitHub API</a:t>
            </a:r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8488982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8DAEE7-84BB-2BE6-4BD8-EA6C2346B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프로토타입 </a:t>
            </a:r>
            <a:r>
              <a:rPr lang="en-US" altLang="ko-KR" dirty="0"/>
              <a:t>– </a:t>
            </a:r>
            <a:r>
              <a:rPr lang="ko-KR" altLang="en-US" dirty="0"/>
              <a:t>데이터베이스 부분 구조</a:t>
            </a:r>
          </a:p>
        </p:txBody>
      </p:sp>
      <p:sp>
        <p:nvSpPr>
          <p:cNvPr id="6" name="AutoShape 2">
            <a:extLst>
              <a:ext uri="{FF2B5EF4-FFF2-40B4-BE49-F238E27FC236}">
                <a16:creationId xmlns:a16="http://schemas.microsoft.com/office/drawing/2014/main" id="{6A4D3EE5-DB29-353A-C371-278975332A9F}"/>
              </a:ext>
            </a:extLst>
          </p:cNvPr>
          <p:cNvSpPr>
            <a:spLocks noGrp="1" noChangeAspect="1" noChangeArrowheads="1"/>
          </p:cNvSpPr>
          <p:nvPr>
            <p:ph idx="1"/>
          </p:nvPr>
        </p:nvSpPr>
        <p:spPr bwMode="auto">
          <a:xfrm>
            <a:off x="838200" y="1825625"/>
            <a:ext cx="8129302" cy="3363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altLang="ko-KR" dirty="0"/>
              <a:t>1) </a:t>
            </a:r>
            <a:r>
              <a:rPr lang="ko-KR" altLang="en-US" b="1" dirty="0" err="1">
                <a:effectLst/>
              </a:rPr>
              <a:t>커밋을</a:t>
            </a:r>
            <a:r>
              <a:rPr lang="ko-KR" altLang="en-US" b="1" dirty="0">
                <a:effectLst/>
              </a:rPr>
              <a:t> 가져와 </a:t>
            </a:r>
            <a:r>
              <a:rPr lang="en-US" altLang="ko-KR" b="1" dirty="0">
                <a:effectLst/>
              </a:rPr>
              <a:t>DB</a:t>
            </a:r>
            <a:r>
              <a:rPr lang="ko-KR" altLang="en-US" b="1" dirty="0">
                <a:effectLst/>
              </a:rPr>
              <a:t>에 저장하는 위치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① GitHub API </a:t>
            </a:r>
            <a:r>
              <a:rPr lang="ko-KR" altLang="en-US" dirty="0"/>
              <a:t>호출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② DB </a:t>
            </a:r>
            <a:r>
              <a:rPr lang="ko-KR" altLang="en-US" dirty="0"/>
              <a:t>저장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③ REST </a:t>
            </a:r>
            <a:r>
              <a:rPr lang="ko-KR" altLang="en-US" dirty="0" err="1"/>
              <a:t>엔드포인트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④ 확장 프로그램 트리거</a:t>
            </a:r>
          </a:p>
        </p:txBody>
      </p:sp>
      <p:pic>
        <p:nvPicPr>
          <p:cNvPr id="10" name="Image 1" descr="preencoded.png">
            <a:extLst>
              <a:ext uri="{FF2B5EF4-FFF2-40B4-BE49-F238E27FC236}">
                <a16:creationId xmlns:a16="http://schemas.microsoft.com/office/drawing/2014/main" id="{588939BB-6CB9-DD16-FFA5-F3F369C9B7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1374" y="2729364"/>
            <a:ext cx="6089572" cy="3763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1303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628633-C828-E2D9-D8EE-23FAF3B9DD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D0F484-4697-77EF-3493-2B762A103A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프로토타입 </a:t>
            </a:r>
            <a:r>
              <a:rPr lang="en-US" altLang="ko-KR" dirty="0"/>
              <a:t>– </a:t>
            </a:r>
            <a:r>
              <a:rPr lang="ko-KR" altLang="en-US" dirty="0"/>
              <a:t>데이터베이스 부분 구조</a:t>
            </a:r>
          </a:p>
        </p:txBody>
      </p:sp>
      <p:sp>
        <p:nvSpPr>
          <p:cNvPr id="6" name="AutoShape 2">
            <a:extLst>
              <a:ext uri="{FF2B5EF4-FFF2-40B4-BE49-F238E27FC236}">
                <a16:creationId xmlns:a16="http://schemas.microsoft.com/office/drawing/2014/main" id="{2C73E8AE-42BB-86A8-04BC-600C6434A617}"/>
              </a:ext>
            </a:extLst>
          </p:cNvPr>
          <p:cNvSpPr>
            <a:spLocks noGrp="1" noChangeAspect="1" noChangeArrowheads="1"/>
          </p:cNvSpPr>
          <p:nvPr>
            <p:ph idx="1"/>
          </p:nvPr>
        </p:nvSpPr>
        <p:spPr bwMode="auto">
          <a:xfrm>
            <a:off x="838200" y="1825625"/>
            <a:ext cx="8129302" cy="3363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altLang="ko-KR" dirty="0"/>
              <a:t>1) </a:t>
            </a:r>
            <a:r>
              <a:rPr lang="ko-KR" altLang="en-US" b="1" dirty="0" err="1">
                <a:effectLst/>
              </a:rPr>
              <a:t>커밋을</a:t>
            </a:r>
            <a:r>
              <a:rPr lang="ko-KR" altLang="en-US" b="1" dirty="0">
                <a:effectLst/>
              </a:rPr>
              <a:t> 가져와 </a:t>
            </a:r>
            <a:r>
              <a:rPr lang="en-US" altLang="ko-KR" b="1" dirty="0">
                <a:effectLst/>
              </a:rPr>
              <a:t>DB</a:t>
            </a:r>
            <a:r>
              <a:rPr lang="ko-KR" altLang="en-US" b="1" dirty="0">
                <a:effectLst/>
              </a:rPr>
              <a:t>에 저장하는 위치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① GitHub API </a:t>
            </a:r>
            <a:r>
              <a:rPr lang="ko-KR" altLang="en-US" dirty="0"/>
              <a:t>호출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② DB </a:t>
            </a:r>
            <a:r>
              <a:rPr lang="ko-KR" altLang="en-US" dirty="0"/>
              <a:t>저장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③ REST </a:t>
            </a:r>
            <a:r>
              <a:rPr lang="ko-KR" altLang="en-US" dirty="0" err="1"/>
              <a:t>엔드포인트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④ 확장 프로그램 트리거</a:t>
            </a:r>
          </a:p>
        </p:txBody>
      </p:sp>
      <p:pic>
        <p:nvPicPr>
          <p:cNvPr id="7" name="그림 6" descr="텍스트, 스크린샷, 폰트, 흑백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56FDEE46-D128-0B24-DF8D-8F09B0EB96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759" y="365125"/>
            <a:ext cx="10324277" cy="6356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2043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2E7AB3-BA57-C0B8-045C-0D6FA9A08D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B4B794-B24E-40DA-C6AB-BEACA7FC8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프로토타입 </a:t>
            </a:r>
            <a:r>
              <a:rPr lang="en-US" altLang="ko-KR" dirty="0"/>
              <a:t>– </a:t>
            </a:r>
            <a:r>
              <a:rPr lang="ko-KR" altLang="en-US" dirty="0"/>
              <a:t>데이터베이스 부분 구조</a:t>
            </a:r>
          </a:p>
        </p:txBody>
      </p:sp>
      <p:sp>
        <p:nvSpPr>
          <p:cNvPr id="6" name="AutoShape 2">
            <a:extLst>
              <a:ext uri="{FF2B5EF4-FFF2-40B4-BE49-F238E27FC236}">
                <a16:creationId xmlns:a16="http://schemas.microsoft.com/office/drawing/2014/main" id="{B632983D-3C1D-A1E1-5D80-C2234E07ADEC}"/>
              </a:ext>
            </a:extLst>
          </p:cNvPr>
          <p:cNvSpPr>
            <a:spLocks noGrp="1" noChangeAspect="1" noChangeArrowheads="1"/>
          </p:cNvSpPr>
          <p:nvPr>
            <p:ph idx="1"/>
          </p:nvPr>
        </p:nvSpPr>
        <p:spPr bwMode="auto">
          <a:xfrm>
            <a:off x="838200" y="1825625"/>
            <a:ext cx="8129302" cy="3363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altLang="ko-KR" dirty="0"/>
              <a:t>2) </a:t>
            </a:r>
            <a:r>
              <a:rPr lang="ko-KR" altLang="en-US" b="1" dirty="0">
                <a:effectLst/>
              </a:rPr>
              <a:t>저장된 </a:t>
            </a:r>
            <a:r>
              <a:rPr lang="ko-KR" altLang="en-US" b="1" dirty="0" err="1">
                <a:effectLst/>
              </a:rPr>
              <a:t>커밋</a:t>
            </a:r>
            <a:r>
              <a:rPr lang="ko-KR" altLang="en-US" b="1" dirty="0">
                <a:effectLst/>
              </a:rPr>
              <a:t> 데이터 활용</a:t>
            </a:r>
            <a:endParaRPr lang="en-US" altLang="ko-KR" b="1" dirty="0">
              <a:effectLst/>
            </a:endParaRPr>
          </a:p>
          <a:p>
            <a:pPr marL="0" indent="0">
              <a:buNone/>
            </a:pPr>
            <a:r>
              <a:rPr lang="en-US" altLang="ko-KR" dirty="0"/>
              <a:t>① </a:t>
            </a:r>
            <a:r>
              <a:rPr lang="ko-KR" altLang="en-US" b="1" dirty="0">
                <a:effectLst/>
              </a:rPr>
              <a:t>분석 파이프라인</a:t>
            </a:r>
            <a:endParaRPr lang="en-US" altLang="ko-KR" b="1" dirty="0">
              <a:effectLst/>
            </a:endParaRPr>
          </a:p>
          <a:p>
            <a:pPr marL="0" indent="0">
              <a:buNone/>
            </a:pPr>
            <a:r>
              <a:rPr lang="en-US" altLang="ko-KR" dirty="0"/>
              <a:t>② </a:t>
            </a:r>
            <a:r>
              <a:rPr lang="ko-KR" altLang="en-US" b="1" dirty="0" err="1">
                <a:effectLst/>
              </a:rPr>
              <a:t>프론트엔드로</a:t>
            </a:r>
            <a:r>
              <a:rPr lang="ko-KR" altLang="en-US" b="1" dirty="0">
                <a:effectLst/>
              </a:rPr>
              <a:t> 전달</a:t>
            </a:r>
            <a:endParaRPr lang="en-US" altLang="ko-KR" b="1" dirty="0">
              <a:effectLst/>
            </a:endParaRPr>
          </a:p>
          <a:p>
            <a:pPr marL="0" indent="0">
              <a:buNone/>
            </a:pPr>
            <a:r>
              <a:rPr lang="en-US" altLang="ko-KR" dirty="0"/>
              <a:t>③ </a:t>
            </a:r>
            <a:r>
              <a:rPr lang="ko-KR" altLang="en-US" b="1" dirty="0">
                <a:effectLst/>
              </a:rPr>
              <a:t>저장된 </a:t>
            </a:r>
            <a:r>
              <a:rPr lang="ko-KR" altLang="en-US" b="1" dirty="0" err="1">
                <a:effectLst/>
              </a:rPr>
              <a:t>커밋</a:t>
            </a:r>
            <a:r>
              <a:rPr lang="ko-KR" altLang="en-US" b="1" dirty="0">
                <a:effectLst/>
              </a:rPr>
              <a:t> 목록 조회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944452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E42A7F-ECD1-3A71-72EC-D304DFE47D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E0C5DA-11E0-DFF2-0261-FB644A3EE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프로토타입 </a:t>
            </a:r>
            <a:r>
              <a:rPr lang="en-US" altLang="ko-KR" dirty="0"/>
              <a:t>– </a:t>
            </a:r>
            <a:r>
              <a:rPr lang="ko-KR" altLang="en-US" dirty="0"/>
              <a:t>개요 생성 입력 부분</a:t>
            </a:r>
          </a:p>
        </p:txBody>
      </p:sp>
      <p:sp>
        <p:nvSpPr>
          <p:cNvPr id="6" name="AutoShape 2">
            <a:extLst>
              <a:ext uri="{FF2B5EF4-FFF2-40B4-BE49-F238E27FC236}">
                <a16:creationId xmlns:a16="http://schemas.microsoft.com/office/drawing/2014/main" id="{CA2B8BBF-8042-3CE2-8ABF-90C52BE606C3}"/>
              </a:ext>
            </a:extLst>
          </p:cNvPr>
          <p:cNvSpPr>
            <a:spLocks noGrp="1" noChangeAspect="1" noChangeArrowheads="1"/>
          </p:cNvSpPr>
          <p:nvPr>
            <p:ph idx="1"/>
          </p:nvPr>
        </p:nvSpPr>
        <p:spPr bwMode="auto">
          <a:xfrm>
            <a:off x="838200" y="1825625"/>
            <a:ext cx="8129302" cy="3363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ko-KR" dirty="0"/>
              <a:t>Commit Count</a:t>
            </a:r>
            <a:r>
              <a:rPr lang="ko-KR" altLang="en-US" dirty="0"/>
              <a:t>을 </a:t>
            </a:r>
            <a:r>
              <a:rPr lang="ko-KR" altLang="en-US" dirty="0" err="1"/>
              <a:t>입력받는</a:t>
            </a:r>
            <a:r>
              <a:rPr lang="ko-KR" altLang="en-US" dirty="0"/>
              <a:t> 이유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sz="2400" dirty="0"/>
              <a:t> - </a:t>
            </a:r>
            <a:r>
              <a:rPr lang="ko-KR" altLang="en-US" sz="2400" b="1" dirty="0">
                <a:effectLst/>
              </a:rPr>
              <a:t>분석 범위의 유연성 확보</a:t>
            </a:r>
            <a:endParaRPr lang="en-US" altLang="ko-KR" sz="2400" b="1" dirty="0">
              <a:effectLst/>
            </a:endParaRPr>
          </a:p>
          <a:p>
            <a:pPr marL="0" indent="0">
              <a:buNone/>
            </a:pPr>
            <a:r>
              <a:rPr lang="en-US" altLang="ko-KR" sz="2400" b="0" dirty="0"/>
              <a:t>  </a:t>
            </a:r>
            <a:r>
              <a:rPr lang="ko-KR" altLang="en-US" sz="2000" b="0" dirty="0"/>
              <a:t>프로젝트마다 </a:t>
            </a:r>
            <a:r>
              <a:rPr lang="ko-KR" altLang="en-US" sz="2000" b="0" dirty="0" err="1"/>
              <a:t>커밋</a:t>
            </a:r>
            <a:r>
              <a:rPr lang="ko-KR" altLang="en-US" sz="2000" b="0" dirty="0"/>
              <a:t> 수가 천차만별이기 때문에</a:t>
            </a:r>
            <a:r>
              <a:rPr lang="en-US" altLang="ko-KR" sz="2000" b="0" dirty="0"/>
              <a:t>, </a:t>
            </a:r>
          </a:p>
          <a:p>
            <a:pPr marL="0" indent="0">
              <a:buNone/>
            </a:pPr>
            <a:r>
              <a:rPr lang="ko-KR" altLang="en-US" sz="2000" b="0" dirty="0"/>
              <a:t>단일한 샘플 크기로는 과도하거나 부족할 수 있음</a:t>
            </a:r>
            <a:endParaRPr lang="en-US" altLang="ko-KR" sz="2000" b="0" dirty="0">
              <a:effectLst/>
            </a:endParaRPr>
          </a:p>
          <a:p>
            <a:pPr marL="0" indent="0">
              <a:buNone/>
            </a:pPr>
            <a:r>
              <a:rPr lang="en-US" altLang="ko-KR" sz="2400" dirty="0"/>
              <a:t> - </a:t>
            </a:r>
            <a:r>
              <a:rPr lang="ko-KR" altLang="en-US" sz="2400" b="1" dirty="0">
                <a:effectLst/>
              </a:rPr>
              <a:t>성능</a:t>
            </a:r>
            <a:r>
              <a:rPr lang="en-US" altLang="ko-KR" sz="2400" b="1" dirty="0">
                <a:effectLst/>
              </a:rPr>
              <a:t>·</a:t>
            </a:r>
            <a:r>
              <a:rPr lang="ko-KR" altLang="en-US" sz="2400" b="1" dirty="0">
                <a:effectLst/>
              </a:rPr>
              <a:t>비용 최적화</a:t>
            </a:r>
            <a:endParaRPr lang="en-US" altLang="ko-KR" sz="2400" b="1" dirty="0">
              <a:effectLst/>
            </a:endParaRPr>
          </a:p>
          <a:p>
            <a:pPr marL="0" indent="0">
              <a:buNone/>
            </a:pPr>
            <a:r>
              <a:rPr lang="en-US" altLang="ko-KR" sz="2000" b="0" dirty="0"/>
              <a:t>  GitHub API </a:t>
            </a:r>
            <a:r>
              <a:rPr lang="ko-KR" altLang="en-US" sz="2000" b="0" dirty="0"/>
              <a:t>호출 횟수는 </a:t>
            </a:r>
            <a:r>
              <a:rPr lang="ko-KR" altLang="en-US" sz="2000" b="0" dirty="0" err="1"/>
              <a:t>커밋</a:t>
            </a:r>
            <a:r>
              <a:rPr lang="ko-KR" altLang="en-US" sz="2000" b="0" dirty="0"/>
              <a:t> 수에 비례 </a:t>
            </a:r>
            <a:endParaRPr lang="en-US" altLang="ko-KR" sz="2000" b="0" dirty="0"/>
          </a:p>
          <a:p>
            <a:pPr marL="0" indent="0">
              <a:buNone/>
            </a:pPr>
            <a:r>
              <a:rPr lang="en-US" altLang="ko-KR" sz="2000" b="0" dirty="0"/>
              <a:t>=&gt; </a:t>
            </a:r>
            <a:r>
              <a:rPr lang="ko-KR" altLang="en-US" sz="2000" b="0" dirty="0"/>
              <a:t>과도한 호출 시 성능저하 가능성</a:t>
            </a:r>
          </a:p>
        </p:txBody>
      </p:sp>
      <p:pic>
        <p:nvPicPr>
          <p:cNvPr id="4" name="그림 3" descr="텍스트, 스크린샷, 번호, 폰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FC709E49-E3FD-7636-DA04-8ADBEA7391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74" r="44767"/>
          <a:stretch/>
        </p:blipFill>
        <p:spPr>
          <a:xfrm>
            <a:off x="7923461" y="1314260"/>
            <a:ext cx="4082492" cy="5068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3928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976216-59A2-354D-7DD6-80C94A1A3C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graphicFrame>
        <p:nvGraphicFramePr>
          <p:cNvPr id="4" name="내용 개체 틀 3">
            <a:extLst>
              <a:ext uri="{FF2B5EF4-FFF2-40B4-BE49-F238E27FC236}">
                <a16:creationId xmlns:a16="http://schemas.microsoft.com/office/drawing/2014/main" id="{BB95ACC5-B310-AFFE-B2EE-4DF35AC24EB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3840689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538002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83F4F8-EC61-45C2-A3ED-78E886E97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프로토타입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4547908-CD8A-9654-B8A6-E2ABEC6823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002" y="5667683"/>
            <a:ext cx="5804066" cy="1046823"/>
          </a:xfrm>
        </p:spPr>
        <p:txBody>
          <a:bodyPr/>
          <a:lstStyle/>
          <a:p>
            <a:r>
              <a:rPr lang="ko-KR" altLang="en-US" dirty="0"/>
              <a:t>실행 안될 시 링크</a:t>
            </a:r>
            <a:endParaRPr lang="en-US" altLang="ko-KR" dirty="0"/>
          </a:p>
          <a:p>
            <a:pPr>
              <a:buFont typeface="Symbol" panose="05050102010706020507" pitchFamily="18" charset="2"/>
              <a:buChar char="Þ"/>
            </a:pPr>
            <a:r>
              <a:rPr lang="en-US" altLang="ko-KR" dirty="0">
                <a:hlinkClick r:id="rId4"/>
              </a:rPr>
              <a:t>https://youtu.be/9Q7ILVaYsL0</a:t>
            </a:r>
            <a:endParaRPr lang="en-US" altLang="ko-KR" dirty="0"/>
          </a:p>
        </p:txBody>
      </p:sp>
      <p:pic>
        <p:nvPicPr>
          <p:cNvPr id="4" name="실행 테스트 - 프론트엔드">
            <a:hlinkClick r:id="" action="ppaction://media"/>
            <a:extLst>
              <a:ext uri="{FF2B5EF4-FFF2-40B4-BE49-F238E27FC236}">
                <a16:creationId xmlns:a16="http://schemas.microsoft.com/office/drawing/2014/main" id="{76D4B6B9-8325-0800-01F6-95E32BA44EA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86598" y="8906"/>
            <a:ext cx="7010400" cy="6705600"/>
          </a:xfrm>
          <a:prstGeom prst="rect">
            <a:avLst/>
          </a:prstGeom>
        </p:spPr>
      </p:pic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AB6D44DC-CEF2-ECC3-326D-87E5AEFEF66A}"/>
              </a:ext>
            </a:extLst>
          </p:cNvPr>
          <p:cNvSpPr txBox="1">
            <a:spLocks/>
          </p:cNvSpPr>
          <p:nvPr/>
        </p:nvSpPr>
        <p:spPr>
          <a:xfrm>
            <a:off x="263237" y="2046907"/>
            <a:ext cx="4655127" cy="1046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1" kern="1200">
                <a:solidFill>
                  <a:srgbClr val="1F2937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333333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444444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dirty="0"/>
              <a:t>1) </a:t>
            </a:r>
            <a:r>
              <a:rPr lang="ko-KR" altLang="en-US" dirty="0" err="1"/>
              <a:t>프론트엔드</a:t>
            </a:r>
            <a:r>
              <a:rPr lang="ko-KR" altLang="en-US" dirty="0"/>
              <a:t> </a:t>
            </a:r>
            <a:r>
              <a:rPr lang="en-US" altLang="ko-KR" dirty="0"/>
              <a:t>UI</a:t>
            </a:r>
            <a:r>
              <a:rPr lang="ko-KR" altLang="en-US" dirty="0"/>
              <a:t>까지 구현된 부분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818710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61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293B58-9B0C-1565-0435-26F7348358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BE4034-F0EB-37D5-3523-A2EEADA37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프로토타입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517C267-9CFC-DF7E-A773-817814911A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002" y="5667683"/>
            <a:ext cx="5804066" cy="1046823"/>
          </a:xfrm>
        </p:spPr>
        <p:txBody>
          <a:bodyPr>
            <a:normAutofit fontScale="92500"/>
          </a:bodyPr>
          <a:lstStyle/>
          <a:p>
            <a:r>
              <a:rPr lang="ko-KR" altLang="en-US" dirty="0"/>
              <a:t>실행 안될 시 링크</a:t>
            </a:r>
            <a:endParaRPr lang="en-US" altLang="ko-KR" dirty="0"/>
          </a:p>
          <a:p>
            <a:pPr>
              <a:buFont typeface="Symbol" panose="05050102010706020507" pitchFamily="18" charset="2"/>
              <a:buChar char="Þ"/>
            </a:pPr>
            <a:r>
              <a:rPr lang="en-US" altLang="ko-KR" dirty="0">
                <a:hlinkClick r:id="rId4"/>
              </a:rPr>
              <a:t>https://youtu.be/RxhuBt89bg0</a:t>
            </a:r>
            <a:endParaRPr lang="en-US" altLang="ko-KR" dirty="0"/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612B7392-F4AA-0EE0-7039-4A0071AD6DB1}"/>
              </a:ext>
            </a:extLst>
          </p:cNvPr>
          <p:cNvSpPr txBox="1">
            <a:spLocks/>
          </p:cNvSpPr>
          <p:nvPr/>
        </p:nvSpPr>
        <p:spPr>
          <a:xfrm>
            <a:off x="263237" y="2046907"/>
            <a:ext cx="4486893" cy="25844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1" kern="1200">
                <a:solidFill>
                  <a:srgbClr val="1F2937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333333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444444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dirty="0"/>
              <a:t>2) </a:t>
            </a:r>
            <a:r>
              <a:rPr lang="ko-KR" altLang="en-US" dirty="0" err="1"/>
              <a:t>백엔드까지만</a:t>
            </a:r>
            <a:r>
              <a:rPr lang="ko-KR" altLang="en-US" dirty="0"/>
              <a:t> 구현된 부분</a:t>
            </a:r>
            <a:endParaRPr lang="en-US" altLang="ko-KR" dirty="0"/>
          </a:p>
          <a:p>
            <a:pPr>
              <a:buFontTx/>
              <a:buChar char="-"/>
            </a:pPr>
            <a:r>
              <a:rPr lang="en-US" altLang="ko-KR" dirty="0"/>
              <a:t>DB</a:t>
            </a:r>
            <a:r>
              <a:rPr lang="ko-KR" altLang="en-US" dirty="0"/>
              <a:t>에 저장된 개요 결과 불러오기</a:t>
            </a:r>
            <a:endParaRPr lang="en-US" altLang="ko-KR" dirty="0"/>
          </a:p>
        </p:txBody>
      </p:sp>
      <p:pic>
        <p:nvPicPr>
          <p:cNvPr id="6" name="실행 테스트">
            <a:hlinkClick r:id="" action="ppaction://media"/>
            <a:extLst>
              <a:ext uri="{FF2B5EF4-FFF2-40B4-BE49-F238E27FC236}">
                <a16:creationId xmlns:a16="http://schemas.microsoft.com/office/drawing/2014/main" id="{0CF0F48F-AB7F-73F2-2C36-981D0BBF73D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76800" y="1027906"/>
            <a:ext cx="7315200" cy="576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51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51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9D0252-9B0A-DD28-8E00-82166DBDD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실험 결과 </a:t>
            </a:r>
            <a:r>
              <a:rPr lang="en-US" altLang="ko-KR" dirty="0"/>
              <a:t>– </a:t>
            </a:r>
            <a:r>
              <a:rPr lang="ko-KR" altLang="en-US" dirty="0"/>
              <a:t>정확성 확인하기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00CC07A-701D-8070-E771-0DD26ED3E9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271362"/>
          </a:xfrm>
        </p:spPr>
        <p:txBody>
          <a:bodyPr>
            <a:normAutofit/>
          </a:bodyPr>
          <a:lstStyle/>
          <a:p>
            <a:r>
              <a:rPr lang="ko-KR" altLang="en-US" dirty="0">
                <a:hlinkClick r:id="rId2" action="ppaction://hlinksldjump"/>
              </a:rPr>
              <a:t>포트폴리오 결과에 대한 객관적 신뢰성 제시 부분</a:t>
            </a:r>
            <a:r>
              <a:rPr lang="en-US" altLang="ko-KR" dirty="0">
                <a:hlinkClick r:id="rId2" action="ppaction://hlinksldjump"/>
              </a:rPr>
              <a:t>(</a:t>
            </a:r>
            <a:r>
              <a:rPr lang="ko-KR" altLang="en-US" dirty="0">
                <a:hlinkClick r:id="rId2" action="ppaction://hlinksldjump"/>
              </a:rPr>
              <a:t>발표자료 </a:t>
            </a:r>
            <a:r>
              <a:rPr lang="en-US" altLang="ko-KR" dirty="0">
                <a:hlinkClick r:id="rId2" action="ppaction://hlinksldjump"/>
              </a:rPr>
              <a:t>15~16p)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이번 주간에는 </a:t>
            </a:r>
            <a:r>
              <a:rPr lang="en-US" altLang="ko-KR" dirty="0"/>
              <a:t>ChatGPT</a:t>
            </a:r>
            <a:r>
              <a:rPr lang="ko-KR" altLang="en-US" dirty="0"/>
              <a:t>에서만 테스트로 정확성</a:t>
            </a:r>
            <a:r>
              <a:rPr lang="en-US" altLang="ko-KR" dirty="0"/>
              <a:t>(</a:t>
            </a:r>
            <a:r>
              <a:rPr lang="ko-KR" altLang="en-US" dirty="0"/>
              <a:t>신뢰성</a:t>
            </a:r>
            <a:r>
              <a:rPr lang="en-US" altLang="ko-KR" dirty="0"/>
              <a:t>)</a:t>
            </a:r>
            <a:r>
              <a:rPr lang="ko-KR" altLang="en-US" dirty="0"/>
              <a:t>을 확인하였고</a:t>
            </a:r>
            <a:r>
              <a:rPr lang="en-US" altLang="ko-KR" dirty="0"/>
              <a:t>, </a:t>
            </a:r>
            <a:r>
              <a:rPr lang="ko-KR" altLang="en-US" dirty="0"/>
              <a:t>프로젝트 완료 전까지 다른 </a:t>
            </a:r>
            <a:r>
              <a:rPr lang="en-US" altLang="ko-KR" dirty="0"/>
              <a:t>LLM</a:t>
            </a:r>
            <a:r>
              <a:rPr lang="ko-KR" altLang="en-US" dirty="0"/>
              <a:t>에서도 테스트하여 교차 검증할 예정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2639326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BE48C7-2B19-B414-68DF-9E088B27B8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E8C116-1E8C-7794-840C-40F517C0CE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실험 결과 </a:t>
            </a:r>
            <a:r>
              <a:rPr lang="en-US" altLang="ko-KR" dirty="0"/>
              <a:t>– </a:t>
            </a:r>
            <a:r>
              <a:rPr lang="ko-KR" altLang="en-US" dirty="0"/>
              <a:t>정확성 확인하기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664AA2A-D8CD-A9D2-3A5D-78139CAC7E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739445"/>
          </a:xfrm>
        </p:spPr>
        <p:txBody>
          <a:bodyPr/>
          <a:lstStyle/>
          <a:p>
            <a:r>
              <a:rPr lang="ko-KR" altLang="en-US" dirty="0">
                <a:hlinkClick r:id="rId2" action="ppaction://hlinksldjump"/>
              </a:rPr>
              <a:t>포트폴리오 결과에 대한 객관적 신뢰성 제시 부분</a:t>
            </a:r>
            <a:r>
              <a:rPr lang="en-US" altLang="ko-KR" dirty="0">
                <a:hlinkClick r:id="rId2" action="ppaction://hlinksldjump"/>
              </a:rPr>
              <a:t>(</a:t>
            </a:r>
            <a:r>
              <a:rPr lang="ko-KR" altLang="en-US" dirty="0">
                <a:hlinkClick r:id="rId2" action="ppaction://hlinksldjump"/>
              </a:rPr>
              <a:t>발표자료 </a:t>
            </a:r>
            <a:r>
              <a:rPr lang="en-US" altLang="ko-KR" dirty="0">
                <a:hlinkClick r:id="rId2" action="ppaction://hlinksldjump"/>
              </a:rPr>
              <a:t>15~16p)</a:t>
            </a:r>
            <a:endParaRPr lang="en-US" altLang="ko-KR" dirty="0"/>
          </a:p>
          <a:p>
            <a:endParaRPr lang="en-US" altLang="ko-KR" dirty="0"/>
          </a:p>
        </p:txBody>
      </p:sp>
      <p:pic>
        <p:nvPicPr>
          <p:cNvPr id="7" name="그림 6" descr="텍스트, 폰트, 스크린샷, 화이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3B5148ED-06A5-03D0-DBFF-0FBD915099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49"/>
          <a:stretch/>
        </p:blipFill>
        <p:spPr>
          <a:xfrm>
            <a:off x="196579" y="2565070"/>
            <a:ext cx="4370408" cy="4132612"/>
          </a:xfrm>
          <a:prstGeom prst="rect">
            <a:avLst/>
          </a:prstGeom>
        </p:spPr>
      </p:pic>
      <p:pic>
        <p:nvPicPr>
          <p:cNvPr id="9" name="그림 8" descr="텍스트, 스크린샷, 폰트, 번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58B4CE77-B5A0-3368-E091-3EBE7436D6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7224" y="2565070"/>
            <a:ext cx="6484968" cy="4149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1631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0C9336-2B6F-1B53-7239-1136145B3F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343F7F-3679-92AB-F772-46EF867086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815" y="231569"/>
            <a:ext cx="10515600" cy="1325563"/>
          </a:xfrm>
        </p:spPr>
        <p:txBody>
          <a:bodyPr/>
          <a:lstStyle/>
          <a:p>
            <a:r>
              <a:rPr lang="ko-KR" altLang="en-US" dirty="0"/>
              <a:t>구현과정 중 문제점 </a:t>
            </a:r>
            <a:r>
              <a:rPr lang="en-US" altLang="ko-KR" dirty="0"/>
              <a:t>– </a:t>
            </a:r>
            <a:r>
              <a:rPr lang="ko-KR" altLang="en-US" dirty="0"/>
              <a:t>해결 방안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0C18C60-6A93-BEF9-5E74-95545BD48E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800106" cy="4800806"/>
          </a:xfrm>
        </p:spPr>
        <p:txBody>
          <a:bodyPr/>
          <a:lstStyle/>
          <a:p>
            <a:r>
              <a:rPr lang="en-US" altLang="ko-KR" dirty="0"/>
              <a:t>1) </a:t>
            </a:r>
            <a:r>
              <a:rPr lang="ko-KR" altLang="en-US" dirty="0" err="1"/>
              <a:t>깃허브</a:t>
            </a:r>
            <a:r>
              <a:rPr lang="ko-KR" altLang="en-US" dirty="0"/>
              <a:t> 로그인 기능 구현 시</a:t>
            </a:r>
            <a:r>
              <a:rPr lang="en-US" altLang="ko-KR" dirty="0"/>
              <a:t>, </a:t>
            </a:r>
            <a:r>
              <a:rPr lang="ko-KR" altLang="en-US" dirty="0"/>
              <a:t>토큰 에러 발생</a:t>
            </a:r>
            <a:endParaRPr lang="en-US" altLang="ko-KR" dirty="0"/>
          </a:p>
        </p:txBody>
      </p:sp>
      <p:pic>
        <p:nvPicPr>
          <p:cNvPr id="4" name="Image 0" descr="preencoded.png">
            <a:extLst>
              <a:ext uri="{FF2B5EF4-FFF2-40B4-BE49-F238E27FC236}">
                <a16:creationId xmlns:a16="http://schemas.microsoft.com/office/drawing/2014/main" id="{DAA2E9B7-5E03-AB60-78EA-E507AE42FA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9233" y="1183837"/>
            <a:ext cx="4154567" cy="5193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8811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A1106A-01DE-4169-3477-5FC29A24B8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BFBEA4-4CD0-EC41-100B-039FB6FD3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815" y="231569"/>
            <a:ext cx="10515600" cy="1325563"/>
          </a:xfrm>
        </p:spPr>
        <p:txBody>
          <a:bodyPr/>
          <a:lstStyle/>
          <a:p>
            <a:r>
              <a:rPr lang="ko-KR" altLang="en-US" dirty="0"/>
              <a:t>구현과정 중 문제점 </a:t>
            </a:r>
            <a:r>
              <a:rPr lang="en-US" altLang="ko-KR" dirty="0"/>
              <a:t>– </a:t>
            </a:r>
            <a:r>
              <a:rPr lang="ko-KR" altLang="en-US" dirty="0"/>
              <a:t>해결 방안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7073E65-8634-C83D-F980-A0CEE3CE92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800106" cy="4800806"/>
          </a:xfrm>
        </p:spPr>
        <p:txBody>
          <a:bodyPr/>
          <a:lstStyle/>
          <a:p>
            <a:r>
              <a:rPr lang="en-US" altLang="ko-KR" dirty="0"/>
              <a:t>1) </a:t>
            </a:r>
            <a:r>
              <a:rPr lang="ko-KR" altLang="en-US" dirty="0" err="1"/>
              <a:t>깃허브</a:t>
            </a:r>
            <a:r>
              <a:rPr lang="ko-KR" altLang="en-US" dirty="0"/>
              <a:t> 로그인 기능 구현 시</a:t>
            </a:r>
            <a:r>
              <a:rPr lang="en-US" altLang="ko-KR" dirty="0"/>
              <a:t>, </a:t>
            </a:r>
            <a:r>
              <a:rPr lang="ko-KR" altLang="en-US" dirty="0"/>
              <a:t>토큰 에러 발생</a:t>
            </a:r>
            <a:endParaRPr lang="en-US" altLang="ko-KR" dirty="0"/>
          </a:p>
          <a:p>
            <a:pPr>
              <a:buFont typeface="Symbol" panose="05050102010706020507" pitchFamily="18" charset="2"/>
              <a:buChar char="Þ"/>
            </a:pPr>
            <a:r>
              <a:rPr lang="ko-KR" altLang="en-US" dirty="0"/>
              <a:t> 어차피 로그인하지 않아도 </a:t>
            </a:r>
            <a:r>
              <a:rPr lang="en-US" altLang="ko-KR" dirty="0"/>
              <a:t>GitHub </a:t>
            </a:r>
            <a:r>
              <a:rPr lang="ko-KR" altLang="en-US" dirty="0"/>
              <a:t>토큰과 입력 인자만 잘 입력하면 </a:t>
            </a:r>
            <a:r>
              <a:rPr lang="en-US" altLang="ko-KR" dirty="0" err="1"/>
              <a:t>GitFolio</a:t>
            </a:r>
            <a:r>
              <a:rPr lang="ko-KR" altLang="en-US" dirty="0"/>
              <a:t>를 온전히 사용 가능</a:t>
            </a:r>
            <a:endParaRPr lang="en-US" altLang="ko-KR" dirty="0"/>
          </a:p>
          <a:p>
            <a:pPr>
              <a:buFont typeface="Symbol" panose="05050102010706020507" pitchFamily="18" charset="2"/>
              <a:buChar char="Þ"/>
            </a:pPr>
            <a:r>
              <a:rPr lang="en-US" altLang="ko-KR" dirty="0"/>
              <a:t> </a:t>
            </a:r>
            <a:r>
              <a:rPr lang="ko-KR" altLang="en-US" dirty="0"/>
              <a:t>로그인 기능 삭제 예정</a:t>
            </a:r>
            <a:endParaRPr lang="en-US" altLang="ko-KR" dirty="0"/>
          </a:p>
        </p:txBody>
      </p:sp>
      <p:pic>
        <p:nvPicPr>
          <p:cNvPr id="5" name="Image 1" descr="preencoded.png">
            <a:extLst>
              <a:ext uri="{FF2B5EF4-FFF2-40B4-BE49-F238E27FC236}">
                <a16:creationId xmlns:a16="http://schemas.microsoft.com/office/drawing/2014/main" id="{61AA30D4-1652-F26E-593C-7960B111F7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9114" y="1338216"/>
            <a:ext cx="4154686" cy="5193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5565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6C9002-AD00-B7D9-23C6-E1C3C333F1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22C305-ED0A-613F-F7DF-D9C0F5E7A4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815" y="231569"/>
            <a:ext cx="10515600" cy="1325563"/>
          </a:xfrm>
        </p:spPr>
        <p:txBody>
          <a:bodyPr/>
          <a:lstStyle/>
          <a:p>
            <a:r>
              <a:rPr lang="ko-KR" altLang="en-US" dirty="0"/>
              <a:t>구현과정 중 문제점 </a:t>
            </a:r>
            <a:r>
              <a:rPr lang="en-US" altLang="ko-KR" dirty="0"/>
              <a:t>– </a:t>
            </a:r>
            <a:r>
              <a:rPr lang="ko-KR" altLang="en-US" dirty="0"/>
              <a:t>해결 방안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8713918-755F-FA31-36CB-492C0B65C2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800106" cy="4800806"/>
          </a:xfrm>
        </p:spPr>
        <p:txBody>
          <a:bodyPr/>
          <a:lstStyle/>
          <a:p>
            <a:r>
              <a:rPr lang="en-US" altLang="ko-KR" dirty="0"/>
              <a:t>2) </a:t>
            </a:r>
            <a:r>
              <a:rPr lang="ko-KR" altLang="en-US" dirty="0"/>
              <a:t>사이드 패널 기능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</a:t>
            </a:r>
            <a:r>
              <a:rPr lang="ko-KR" altLang="en-US" dirty="0"/>
              <a:t>사이드 패널 기능이 아직 구현 완성하지 못함</a:t>
            </a:r>
            <a:endParaRPr lang="en-US" altLang="ko-KR" dirty="0"/>
          </a:p>
          <a:p>
            <a:pPr>
              <a:buFont typeface="Symbol" panose="05050102010706020507" pitchFamily="18" charset="2"/>
              <a:buChar char="Þ"/>
            </a:pPr>
            <a:r>
              <a:rPr lang="ko-KR" altLang="en-US" dirty="0"/>
              <a:t> </a:t>
            </a:r>
            <a:r>
              <a:rPr lang="en-US" altLang="ko-KR" dirty="0"/>
              <a:t>4</a:t>
            </a:r>
            <a:r>
              <a:rPr lang="ko-KR" altLang="en-US" dirty="0"/>
              <a:t>차 발표 전까지 구현 완료 예정</a:t>
            </a:r>
            <a:endParaRPr lang="en-US" altLang="ko-KR" dirty="0"/>
          </a:p>
        </p:txBody>
      </p:sp>
      <p:pic>
        <p:nvPicPr>
          <p:cNvPr id="5" name="Image 2" descr="preencoded.png">
            <a:extLst>
              <a:ext uri="{FF2B5EF4-FFF2-40B4-BE49-F238E27FC236}">
                <a16:creationId xmlns:a16="http://schemas.microsoft.com/office/drawing/2014/main" id="{EF3D1B7B-8300-1F59-4546-2CA6FF8C82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8336" y="1338216"/>
            <a:ext cx="4154567" cy="5193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39852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A7157D-088F-734B-54B0-4C74D97EBC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639E64-2FC3-C78D-F0E6-7FC56B28E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815" y="231569"/>
            <a:ext cx="10515600" cy="1325563"/>
          </a:xfrm>
        </p:spPr>
        <p:txBody>
          <a:bodyPr/>
          <a:lstStyle/>
          <a:p>
            <a:r>
              <a:rPr lang="ko-KR" altLang="en-US" dirty="0"/>
              <a:t>구현과정 중 보완점 </a:t>
            </a:r>
            <a:r>
              <a:rPr lang="en-US" altLang="ko-KR" dirty="0"/>
              <a:t>– </a:t>
            </a:r>
            <a:r>
              <a:rPr lang="ko-KR" altLang="en-US" dirty="0"/>
              <a:t>해결 방안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5D08ABA-BBAF-F306-7EF5-15FAA0F189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918371" cy="4800806"/>
          </a:xfrm>
        </p:spPr>
        <p:txBody>
          <a:bodyPr/>
          <a:lstStyle/>
          <a:p>
            <a:r>
              <a:rPr lang="en-US" altLang="ko-KR" dirty="0"/>
              <a:t>3) </a:t>
            </a:r>
            <a:r>
              <a:rPr lang="ko-KR" altLang="en-US" dirty="0" err="1"/>
              <a:t>백엔드까지만</a:t>
            </a:r>
            <a:r>
              <a:rPr lang="ko-KR" altLang="en-US" dirty="0"/>
              <a:t> 구현된 부분</a:t>
            </a:r>
            <a:r>
              <a:rPr lang="en-US" altLang="ko-KR" dirty="0"/>
              <a:t> </a:t>
            </a:r>
          </a:p>
          <a:p>
            <a:pPr>
              <a:buFontTx/>
              <a:buChar char="-"/>
            </a:pPr>
            <a:r>
              <a:rPr lang="en-US" altLang="ko-KR" dirty="0"/>
              <a:t>DB</a:t>
            </a:r>
            <a:r>
              <a:rPr lang="ko-KR" altLang="en-US" dirty="0"/>
              <a:t>에 저장된 개요 결과 불러오기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그리고 저장된 결과 목록 부분 기능을 </a:t>
            </a:r>
            <a:r>
              <a:rPr lang="ko-KR" altLang="en-US" dirty="0" err="1"/>
              <a:t>프론트엔드</a:t>
            </a:r>
            <a:r>
              <a:rPr lang="ko-KR" altLang="en-US" dirty="0"/>
              <a:t> </a:t>
            </a:r>
            <a:r>
              <a:rPr lang="en-US" altLang="ko-KR" dirty="0"/>
              <a:t>UI</a:t>
            </a:r>
            <a:r>
              <a:rPr lang="ko-KR" altLang="en-US" dirty="0"/>
              <a:t>에 적용해야 함</a:t>
            </a:r>
            <a:endParaRPr lang="en-US" altLang="ko-KR" dirty="0"/>
          </a:p>
          <a:p>
            <a:pPr>
              <a:buFont typeface="Symbol" panose="05050102010706020507" pitchFamily="18" charset="2"/>
              <a:buChar char="Þ"/>
            </a:pPr>
            <a:r>
              <a:rPr lang="ko-KR" altLang="en-US" dirty="0"/>
              <a:t> </a:t>
            </a:r>
            <a:r>
              <a:rPr lang="en-US" altLang="ko-KR" dirty="0"/>
              <a:t>4</a:t>
            </a:r>
            <a:r>
              <a:rPr lang="ko-KR" altLang="en-US" dirty="0"/>
              <a:t>차 발표 전까지 구현 완료 예정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7295370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A84F11-4519-F762-C88F-986AD0D28D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C6B245-DAE9-05AE-19F7-11B4883A3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815" y="231569"/>
            <a:ext cx="10515600" cy="1325563"/>
          </a:xfrm>
        </p:spPr>
        <p:txBody>
          <a:bodyPr/>
          <a:lstStyle/>
          <a:p>
            <a:r>
              <a:rPr lang="ko-KR" altLang="en-US" dirty="0"/>
              <a:t>구현과정 중 보완점 </a:t>
            </a:r>
            <a:r>
              <a:rPr lang="en-US" altLang="ko-KR" dirty="0"/>
              <a:t>– </a:t>
            </a:r>
            <a:r>
              <a:rPr lang="ko-KR" altLang="en-US" dirty="0"/>
              <a:t>해결 방안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FF9B95C-B7BC-3F9A-E1B3-E1750B6422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704616" cy="2568245"/>
          </a:xfrm>
        </p:spPr>
        <p:txBody>
          <a:bodyPr/>
          <a:lstStyle/>
          <a:p>
            <a:r>
              <a:rPr lang="en-US" altLang="ko-KR" dirty="0"/>
              <a:t>4) (</a:t>
            </a:r>
            <a:r>
              <a:rPr lang="en-US" altLang="ko-KR" dirty="0">
                <a:solidFill>
                  <a:srgbClr val="0070C0"/>
                </a:solidFill>
              </a:rPr>
              <a:t>Option</a:t>
            </a:r>
            <a:r>
              <a:rPr lang="en-US" altLang="ko-KR" dirty="0"/>
              <a:t>) </a:t>
            </a:r>
            <a:r>
              <a:rPr lang="ko-KR" altLang="en-US" dirty="0"/>
              <a:t>차별성 강화</a:t>
            </a:r>
            <a:endParaRPr lang="en-US" altLang="ko-KR" dirty="0"/>
          </a:p>
          <a:p>
            <a:pPr>
              <a:buFont typeface="Symbol" panose="05050102010706020507" pitchFamily="18" charset="2"/>
              <a:buChar char="Þ"/>
            </a:pPr>
            <a:r>
              <a:rPr lang="en-US" altLang="ko-KR" dirty="0"/>
              <a:t> - 4</a:t>
            </a:r>
            <a:r>
              <a:rPr lang="ko-KR" altLang="en-US" dirty="0"/>
              <a:t>차 발표 전까지 여분의 시간이 존재할 시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“</a:t>
            </a:r>
            <a:r>
              <a:rPr lang="ko-KR" altLang="en-US" dirty="0">
                <a:solidFill>
                  <a:srgbClr val="7030A0"/>
                </a:solidFill>
              </a:rPr>
              <a:t>분석 결과 문장을 누르면 근거가 되는 코드를 보여주는 기능</a:t>
            </a:r>
            <a:r>
              <a:rPr lang="en-US" altLang="ko-KR" dirty="0"/>
              <a:t>”</a:t>
            </a:r>
          </a:p>
          <a:p>
            <a:pPr marL="0" indent="0">
              <a:buNone/>
            </a:pPr>
            <a:r>
              <a:rPr lang="ko-KR" altLang="en-US" dirty="0"/>
              <a:t>도 추가 구현해 볼 계획</a:t>
            </a:r>
          </a:p>
          <a:p>
            <a:pPr marL="0" indent="0">
              <a:buNone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0708912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21731E-A461-40C5-3692-45604B43F4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D63994-1CD2-7BB8-5A79-ED412AF09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06439" y="2642260"/>
            <a:ext cx="1750621" cy="1325563"/>
          </a:xfrm>
        </p:spPr>
        <p:txBody>
          <a:bodyPr/>
          <a:lstStyle/>
          <a:p>
            <a:r>
              <a:rPr lang="en-US" altLang="ko-KR" dirty="0"/>
              <a:t>Q &amp; A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264109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6B7714-D6C3-681B-0B51-5D45F01AE9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지난 발표 보완사항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19A8433-A18A-E20F-C79E-26B5C0B275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지난 발표 피드백 사항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pPr marL="514350" indent="-514350">
              <a:buAutoNum type="arabicParenR"/>
            </a:pPr>
            <a:r>
              <a:rPr lang="ko-KR" altLang="en-US" dirty="0"/>
              <a:t>기존 사례 </a:t>
            </a:r>
            <a:r>
              <a:rPr lang="ko-KR" altLang="en-US" dirty="0" err="1"/>
              <a:t>프로젝트들과의</a:t>
            </a:r>
            <a:r>
              <a:rPr lang="ko-KR" altLang="en-US" dirty="0"/>
              <a:t> 차별성 확인 필요 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2) </a:t>
            </a:r>
            <a:r>
              <a:rPr lang="ko-KR" altLang="en-US" dirty="0"/>
              <a:t>포트폴리오 결과에 대한 객관적 신뢰성 제시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3964151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8857BD-2735-F152-0537-DD77BB1281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491DE3-F3D2-FD1C-13D8-5D6416B0B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지난 발표 보완사항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C62C2E5-F04E-493C-8E46-B30C86E234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0042"/>
            <a:ext cx="10515600" cy="5153889"/>
          </a:xfrm>
        </p:spPr>
        <p:txBody>
          <a:bodyPr>
            <a:normAutofit/>
          </a:bodyPr>
          <a:lstStyle/>
          <a:p>
            <a:pPr marL="514350" indent="-514350">
              <a:buAutoNum type="arabicParenR"/>
            </a:pPr>
            <a:r>
              <a:rPr lang="ko-KR" altLang="en-US" dirty="0"/>
              <a:t>기존 사례 </a:t>
            </a:r>
            <a:r>
              <a:rPr lang="ko-KR" altLang="en-US" dirty="0" err="1"/>
              <a:t>프로젝트들과의</a:t>
            </a:r>
            <a:r>
              <a:rPr lang="ko-KR" altLang="en-US" dirty="0"/>
              <a:t> 차별성 확인 필요 </a:t>
            </a:r>
            <a:endParaRPr lang="en-US" altLang="ko-KR" dirty="0"/>
          </a:p>
          <a:p>
            <a:pPr>
              <a:buFontTx/>
              <a:buChar char="-"/>
            </a:pPr>
            <a:r>
              <a:rPr lang="ko-KR" altLang="en-US" dirty="0"/>
              <a:t>기존 사례 예시</a:t>
            </a:r>
            <a:r>
              <a:rPr lang="en-US" altLang="ko-KR" dirty="0"/>
              <a:t>) git-fame</a:t>
            </a:r>
          </a:p>
          <a:p>
            <a:pPr>
              <a:buFontTx/>
              <a:buChar char="-"/>
            </a:pPr>
            <a:r>
              <a:rPr lang="ko-KR" altLang="en-US" sz="2400" dirty="0"/>
              <a:t>링크 </a:t>
            </a:r>
            <a:r>
              <a:rPr lang="en-US" altLang="ko-KR" sz="2400" dirty="0"/>
              <a:t>: </a:t>
            </a:r>
            <a:r>
              <a:rPr lang="en-US" altLang="ko-KR" sz="2400" dirty="0">
                <a:hlinkClick r:id="rId2"/>
              </a:rPr>
              <a:t>https://github.com/casperdcl/git-fame</a:t>
            </a:r>
            <a:endParaRPr lang="en-US" altLang="ko-KR" sz="2400" dirty="0"/>
          </a:p>
          <a:p>
            <a:pPr>
              <a:buFontTx/>
              <a:buChar char="-"/>
            </a:pPr>
            <a:r>
              <a:rPr lang="ko-KR" altLang="en-US" sz="2400" b="1" dirty="0"/>
              <a:t>설명</a:t>
            </a:r>
            <a:r>
              <a:rPr lang="en-US" altLang="ko-KR" sz="2400" dirty="0"/>
              <a:t>: </a:t>
            </a:r>
            <a:r>
              <a:rPr lang="ko-KR" altLang="en-US" sz="2400" dirty="0"/>
              <a:t>저장소 기여자별 코드 기여도</a:t>
            </a:r>
            <a:r>
              <a:rPr lang="en-US" altLang="ko-KR" sz="2400" dirty="0"/>
              <a:t>(LOC </a:t>
            </a:r>
            <a:r>
              <a:rPr lang="ko-KR" altLang="en-US" sz="2400" dirty="0"/>
              <a:t>기준</a:t>
            </a:r>
            <a:r>
              <a:rPr lang="en-US" altLang="ko-KR" sz="2400" dirty="0"/>
              <a:t>)</a:t>
            </a:r>
            <a:r>
              <a:rPr lang="ko-KR" altLang="en-US" sz="2400" dirty="0"/>
              <a:t>를 계산해 표 형태로 예쁘게 출력해 주는 커맨드라인 도구</a:t>
            </a:r>
            <a:endParaRPr lang="en-US" altLang="ko-KR" sz="2400" dirty="0"/>
          </a:p>
          <a:p>
            <a:pPr>
              <a:buFontTx/>
              <a:buChar char="-"/>
            </a:pPr>
            <a:r>
              <a:rPr lang="ko-KR" altLang="en-US" sz="2000" b="1" dirty="0"/>
              <a:t>주요 기능</a:t>
            </a:r>
            <a:r>
              <a:rPr lang="en-US" altLang="ko-KR" sz="2000" dirty="0"/>
              <a:t>:</a:t>
            </a:r>
          </a:p>
          <a:p>
            <a:pPr lvl="1">
              <a:buFontTx/>
              <a:buChar char="-"/>
            </a:pPr>
            <a:r>
              <a:rPr lang="ko-KR" altLang="en-US" sz="2000" dirty="0"/>
              <a:t>각 기여자의 삽입</a:t>
            </a:r>
            <a:r>
              <a:rPr lang="en-US" altLang="ko-KR" sz="2000" dirty="0"/>
              <a:t>·</a:t>
            </a:r>
            <a:r>
              <a:rPr lang="ko-KR" altLang="en-US" sz="2000" dirty="0"/>
              <a:t>삭제</a:t>
            </a:r>
            <a:r>
              <a:rPr lang="en-US" altLang="ko-KR" sz="2000" dirty="0"/>
              <a:t>·</a:t>
            </a:r>
            <a:r>
              <a:rPr lang="ko-KR" altLang="en-US" sz="2000" dirty="0"/>
              <a:t>잔존 코드 비율 계산</a:t>
            </a:r>
            <a:endParaRPr lang="en-US" altLang="ko-KR" sz="2000" dirty="0"/>
          </a:p>
          <a:p>
            <a:pPr lvl="1">
              <a:buFontTx/>
              <a:buChar char="-"/>
            </a:pPr>
            <a:r>
              <a:rPr lang="en-US" altLang="ko-KR" sz="2000" dirty="0"/>
              <a:t>CSV·JSON </a:t>
            </a:r>
            <a:r>
              <a:rPr lang="ko-KR" altLang="en-US" sz="2000" dirty="0"/>
              <a:t>등 다양한 출력 포맷 지원</a:t>
            </a:r>
            <a:endParaRPr lang="en-US" altLang="ko-KR" sz="2000" dirty="0"/>
          </a:p>
          <a:p>
            <a:pPr>
              <a:buFontTx/>
              <a:buChar char="-"/>
            </a:pPr>
            <a:r>
              <a:rPr lang="en-US" altLang="ko-KR" b="1" dirty="0" err="1"/>
              <a:t>GitFolio</a:t>
            </a:r>
            <a:r>
              <a:rPr lang="en-US" altLang="ko-KR" b="1" dirty="0"/>
              <a:t> </a:t>
            </a:r>
            <a:r>
              <a:rPr lang="ko-KR" altLang="en-US" b="1" dirty="0"/>
              <a:t>대비 차이점</a:t>
            </a:r>
            <a:r>
              <a:rPr lang="en-US" altLang="ko-KR" dirty="0"/>
              <a:t>:</a:t>
            </a:r>
          </a:p>
          <a:p>
            <a:pPr lvl="1">
              <a:buFontTx/>
              <a:buChar char="-"/>
            </a:pPr>
            <a:r>
              <a:rPr lang="ko-KR" altLang="en-US" dirty="0"/>
              <a:t>포트폴리오 스타일 보고서가 아닌 “기여자 통계” 집중</a:t>
            </a:r>
            <a:endParaRPr lang="en-US" altLang="ko-KR" dirty="0"/>
          </a:p>
          <a:p>
            <a:pPr lvl="1">
              <a:buFontTx/>
              <a:buChar char="-"/>
            </a:pPr>
            <a:r>
              <a:rPr lang="en-US" altLang="ko-KR" dirty="0"/>
              <a:t>LLM </a:t>
            </a:r>
            <a:r>
              <a:rPr lang="ko-KR" altLang="en-US" dirty="0"/>
              <a:t>연동 요약 </a:t>
            </a:r>
            <a:r>
              <a:rPr lang="ko-KR" altLang="en-US" dirty="0" err="1"/>
              <a:t>미탑재</a:t>
            </a:r>
            <a:r>
              <a:rPr lang="en-US" altLang="ko-KR" dirty="0"/>
              <a:t>, </a:t>
            </a:r>
            <a:r>
              <a:rPr lang="ko-KR" altLang="en-US" dirty="0"/>
              <a:t>크롬 확장</a:t>
            </a:r>
            <a:r>
              <a:rPr lang="en-US" altLang="ko-KR" dirty="0"/>
              <a:t>·UI </a:t>
            </a:r>
            <a:r>
              <a:rPr lang="ko-KR" altLang="en-US" dirty="0"/>
              <a:t>대시보드 </a:t>
            </a:r>
            <a:r>
              <a:rPr lang="ko-KR" altLang="en-US" dirty="0" err="1"/>
              <a:t>미탑재</a:t>
            </a:r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556785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034C34-F3ED-C2E1-7D03-57ED0F32F9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D51F11-BE55-325A-5186-643B73BF21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지난 발표 보완사항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7B9E350-67A4-727B-E2AA-53B1F6F5F4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AutoNum type="arabicParenR"/>
            </a:pPr>
            <a:r>
              <a:rPr lang="ko-KR" altLang="en-US" dirty="0"/>
              <a:t>기존 사례 </a:t>
            </a:r>
            <a:r>
              <a:rPr lang="ko-KR" altLang="en-US" dirty="0" err="1"/>
              <a:t>프로젝트들과의</a:t>
            </a:r>
            <a:r>
              <a:rPr lang="ko-KR" altLang="en-US" dirty="0"/>
              <a:t> 차별성 확인 필요 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 git-fame</a:t>
            </a:r>
            <a:r>
              <a:rPr lang="ko-KR" altLang="en-US" b="1" i="0" dirty="0">
                <a:solidFill>
                  <a:srgbClr val="1F2328"/>
                </a:solidFill>
                <a:effectLst/>
              </a:rPr>
              <a:t>에</a:t>
            </a:r>
            <a:r>
              <a:rPr lang="ko-KR" altLang="en-US" dirty="0">
                <a:solidFill>
                  <a:srgbClr val="1F2328"/>
                </a:solidFill>
              </a:rPr>
              <a:t> 대비되는 </a:t>
            </a:r>
            <a:r>
              <a:rPr lang="en-US" altLang="ko-KR" dirty="0" err="1">
                <a:solidFill>
                  <a:srgbClr val="1F2328"/>
                </a:solidFill>
              </a:rPr>
              <a:t>GitFolio</a:t>
            </a:r>
            <a:r>
              <a:rPr lang="ko-KR" altLang="en-US" dirty="0">
                <a:solidFill>
                  <a:srgbClr val="1F2328"/>
                </a:solidFill>
              </a:rPr>
              <a:t>의 특징</a:t>
            </a:r>
            <a:endParaRPr lang="en-US" altLang="ko-KR" dirty="0">
              <a:solidFill>
                <a:srgbClr val="1F2328"/>
              </a:solidFill>
            </a:endParaRPr>
          </a:p>
          <a:p>
            <a:pPr marL="0" indent="0">
              <a:buNone/>
            </a:pPr>
            <a:r>
              <a:rPr lang="en-US" altLang="ko-KR" b="1" i="0" dirty="0">
                <a:solidFill>
                  <a:srgbClr val="1F2328"/>
                </a:solidFill>
                <a:effectLst/>
              </a:rPr>
              <a:t>  * </a:t>
            </a:r>
            <a:r>
              <a:rPr lang="en-US" altLang="ko-KR" dirty="0"/>
              <a:t>git-fame</a:t>
            </a:r>
          </a:p>
          <a:p>
            <a:pPr marL="0" indent="0">
              <a:buNone/>
            </a:pPr>
            <a:r>
              <a:rPr lang="en-US" altLang="ko-KR" dirty="0">
                <a:solidFill>
                  <a:srgbClr val="1F2328"/>
                </a:solidFill>
                <a:latin typeface="-apple-system"/>
              </a:rPr>
              <a:t> </a:t>
            </a:r>
            <a:r>
              <a:rPr lang="ko-KR" altLang="en-US" dirty="0">
                <a:solidFill>
                  <a:srgbClr val="1F2328"/>
                </a:solidFill>
                <a:latin typeface="-apple-system"/>
              </a:rPr>
              <a:t>전체 프로젝트에서 기여자가 얼마나 </a:t>
            </a:r>
            <a:r>
              <a:rPr lang="ko-KR" altLang="en-US" dirty="0" err="1">
                <a:solidFill>
                  <a:srgbClr val="1F2328"/>
                </a:solidFill>
                <a:latin typeface="-apple-system"/>
              </a:rPr>
              <a:t>기여했는가의</a:t>
            </a:r>
            <a:r>
              <a:rPr lang="ko-KR" altLang="en-US" dirty="0">
                <a:solidFill>
                  <a:srgbClr val="1F2328"/>
                </a:solidFill>
                <a:latin typeface="-apple-system"/>
              </a:rPr>
              <a:t> 객관적 비율만 제시</a:t>
            </a:r>
            <a:r>
              <a:rPr lang="en-US" altLang="ko-KR" b="1" i="0" dirty="0">
                <a:solidFill>
                  <a:srgbClr val="1F2328"/>
                </a:solidFill>
                <a:effectLst/>
                <a:latin typeface="-apple-system"/>
              </a:rPr>
              <a:t>   =&gt; </a:t>
            </a:r>
            <a:r>
              <a:rPr lang="ko-KR" altLang="en-US" b="1" i="0" dirty="0">
                <a:solidFill>
                  <a:srgbClr val="1F2328"/>
                </a:solidFill>
                <a:effectLst/>
                <a:latin typeface="-apple-system"/>
              </a:rPr>
              <a:t>자신이 구체적으로 어떤 부분 기여했는지 알기 어려움</a:t>
            </a:r>
            <a:endParaRPr lang="en-US" altLang="ko-KR" b="1" i="0" dirty="0">
              <a:solidFill>
                <a:srgbClr val="1F2328"/>
              </a:solidFill>
              <a:effectLst/>
              <a:latin typeface="-apple-system"/>
            </a:endParaRPr>
          </a:p>
          <a:p>
            <a:pPr marL="0" indent="0">
              <a:buNone/>
            </a:pPr>
            <a:r>
              <a:rPr lang="ko-KR" altLang="en-US" dirty="0"/>
              <a:t>  </a:t>
            </a:r>
            <a:r>
              <a:rPr lang="en-US" altLang="ko-KR" dirty="0"/>
              <a:t>* vs </a:t>
            </a:r>
            <a:r>
              <a:rPr lang="en-US" altLang="ko-KR" dirty="0" err="1"/>
              <a:t>GitFolio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</a:t>
            </a:r>
            <a:r>
              <a:rPr lang="ko-KR" altLang="en-US" dirty="0"/>
              <a:t>프로젝트에서 기여자가 어떠한 내용을 기여했는지 구체적 내용 제시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=&gt; </a:t>
            </a:r>
            <a:r>
              <a:rPr lang="ko-KR" altLang="en-US" dirty="0"/>
              <a:t>포트폴리오 요약으로 매우 적합</a:t>
            </a:r>
          </a:p>
        </p:txBody>
      </p:sp>
    </p:spTree>
    <p:extLst>
      <p:ext uri="{BB962C8B-B14F-4D97-AF65-F5344CB8AC3E}">
        <p14:creationId xmlns:p14="http://schemas.microsoft.com/office/powerpoint/2010/main" val="37736901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076F4E-7CB0-C3AA-89B3-71AF34C83F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217B98-6A83-2BF8-1D26-35F6B61BF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지난 발표 보완사항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F145413-03E2-2841-73A7-40618A9581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arenR"/>
            </a:pPr>
            <a:r>
              <a:rPr lang="ko-KR" altLang="en-US" dirty="0"/>
              <a:t>기존 사례 </a:t>
            </a:r>
            <a:r>
              <a:rPr lang="ko-KR" altLang="en-US" dirty="0" err="1"/>
              <a:t>프로젝트들과의</a:t>
            </a:r>
            <a:r>
              <a:rPr lang="ko-KR" altLang="en-US" dirty="0"/>
              <a:t> 차별성 확인 필요 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 </a:t>
            </a:r>
            <a:r>
              <a:rPr lang="en-US" altLang="ko-KR" b="1" i="0" dirty="0" err="1">
                <a:solidFill>
                  <a:srgbClr val="1F2328"/>
                </a:solidFill>
                <a:effectLst/>
              </a:rPr>
              <a:t>Gitinspector</a:t>
            </a:r>
            <a:r>
              <a:rPr lang="ko-KR" altLang="en-US" b="1" i="0" dirty="0">
                <a:solidFill>
                  <a:srgbClr val="1F2328"/>
                </a:solidFill>
                <a:effectLst/>
              </a:rPr>
              <a:t>에</a:t>
            </a:r>
            <a:r>
              <a:rPr lang="ko-KR" altLang="en-US" dirty="0">
                <a:solidFill>
                  <a:srgbClr val="1F2328"/>
                </a:solidFill>
              </a:rPr>
              <a:t> 대비되는 </a:t>
            </a:r>
            <a:r>
              <a:rPr lang="en-US" altLang="ko-KR" dirty="0" err="1">
                <a:solidFill>
                  <a:srgbClr val="1F2328"/>
                </a:solidFill>
              </a:rPr>
              <a:t>GitFolio</a:t>
            </a:r>
            <a:r>
              <a:rPr lang="ko-KR" altLang="en-US" dirty="0">
                <a:solidFill>
                  <a:srgbClr val="1F2328"/>
                </a:solidFill>
              </a:rPr>
              <a:t>의 특징</a:t>
            </a:r>
            <a:endParaRPr lang="en-US" altLang="ko-KR" dirty="0">
              <a:solidFill>
                <a:srgbClr val="1F2328"/>
              </a:solidFill>
            </a:endParaRPr>
          </a:p>
          <a:p>
            <a:pPr marL="0" indent="0">
              <a:buNone/>
            </a:pPr>
            <a:r>
              <a:rPr lang="en-US" altLang="ko-KR" b="1" i="0" dirty="0">
                <a:solidFill>
                  <a:srgbClr val="1F2328"/>
                </a:solidFill>
                <a:effectLst/>
              </a:rPr>
              <a:t>  * </a:t>
            </a:r>
            <a:r>
              <a:rPr lang="en-US" altLang="ko-KR" dirty="0" err="1">
                <a:solidFill>
                  <a:srgbClr val="1F2328"/>
                </a:solidFill>
              </a:rPr>
              <a:t>Gitinspector</a:t>
            </a:r>
            <a:endParaRPr lang="en-US" altLang="ko-KR" dirty="0">
              <a:solidFill>
                <a:srgbClr val="1F2328"/>
              </a:solidFill>
            </a:endParaRPr>
          </a:p>
          <a:p>
            <a:pPr marL="0" indent="0">
              <a:buNone/>
            </a:pPr>
            <a:r>
              <a:rPr lang="en-US" altLang="ko-KR" dirty="0">
                <a:solidFill>
                  <a:srgbClr val="1F2328"/>
                </a:solidFill>
                <a:latin typeface="-apple-system"/>
              </a:rPr>
              <a:t> </a:t>
            </a:r>
            <a:r>
              <a:rPr lang="ko-KR" altLang="en-US" dirty="0">
                <a:solidFill>
                  <a:srgbClr val="1F2328"/>
                </a:solidFill>
                <a:latin typeface="-apple-system"/>
              </a:rPr>
              <a:t>전체 프로젝트에서 기여자가 얼마나 </a:t>
            </a:r>
            <a:r>
              <a:rPr lang="ko-KR" altLang="en-US" dirty="0" err="1">
                <a:solidFill>
                  <a:srgbClr val="1F2328"/>
                </a:solidFill>
                <a:latin typeface="-apple-system"/>
              </a:rPr>
              <a:t>기여했는가의</a:t>
            </a:r>
            <a:r>
              <a:rPr lang="ko-KR" altLang="en-US" dirty="0">
                <a:solidFill>
                  <a:srgbClr val="1F2328"/>
                </a:solidFill>
                <a:latin typeface="-apple-system"/>
              </a:rPr>
              <a:t> 객관적 비율만 제시</a:t>
            </a:r>
            <a:r>
              <a:rPr lang="en-US" altLang="ko-KR" b="1" i="0" dirty="0">
                <a:solidFill>
                  <a:srgbClr val="1F2328"/>
                </a:solidFill>
                <a:effectLst/>
                <a:latin typeface="-apple-system"/>
              </a:rPr>
              <a:t>   =&gt; </a:t>
            </a:r>
            <a:r>
              <a:rPr lang="ko-KR" altLang="en-US" b="1" i="0" dirty="0">
                <a:solidFill>
                  <a:srgbClr val="1F2328"/>
                </a:solidFill>
                <a:effectLst/>
                <a:latin typeface="-apple-system"/>
              </a:rPr>
              <a:t>자신이 구체적으로 어떤 부분 기여했는지 알기 어려움</a:t>
            </a:r>
            <a:endParaRPr lang="en-US" altLang="ko-KR" b="1" i="0" dirty="0">
              <a:solidFill>
                <a:srgbClr val="1F2328"/>
              </a:solidFill>
              <a:effectLst/>
              <a:latin typeface="-apple-system"/>
            </a:endParaRPr>
          </a:p>
          <a:p>
            <a:pPr marL="0" indent="0">
              <a:buNone/>
            </a:pPr>
            <a:r>
              <a:rPr lang="ko-KR" altLang="en-US" dirty="0"/>
              <a:t>  </a:t>
            </a:r>
            <a:r>
              <a:rPr lang="en-US" altLang="ko-KR" dirty="0"/>
              <a:t>* vs </a:t>
            </a:r>
            <a:r>
              <a:rPr lang="en-US" altLang="ko-KR" dirty="0" err="1"/>
              <a:t>GitFolio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</a:t>
            </a:r>
            <a:r>
              <a:rPr lang="ko-KR" altLang="en-US" dirty="0"/>
              <a:t>프로젝트에서 기여자가 어떠한 내용을 기여했는지 구체적 내용 제시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=&gt; </a:t>
            </a:r>
            <a:r>
              <a:rPr lang="ko-KR" altLang="en-US" dirty="0"/>
              <a:t>포트폴리오 요약으로 매우 적합</a:t>
            </a:r>
          </a:p>
        </p:txBody>
      </p:sp>
      <p:pic>
        <p:nvPicPr>
          <p:cNvPr id="4" name="Image 1" descr="preencoded.png">
            <a:extLst>
              <a:ext uri="{FF2B5EF4-FFF2-40B4-BE49-F238E27FC236}">
                <a16:creationId xmlns:a16="http://schemas.microsoft.com/office/drawing/2014/main" id="{DCED5103-3FDF-82A3-AB0D-903116448F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563" y="83459"/>
            <a:ext cx="5419676" cy="6774541"/>
          </a:xfrm>
          <a:prstGeom prst="rect">
            <a:avLst/>
          </a:prstGeom>
        </p:spPr>
      </p:pic>
      <p:sp>
        <p:nvSpPr>
          <p:cNvPr id="6" name="Text 3">
            <a:extLst>
              <a:ext uri="{FF2B5EF4-FFF2-40B4-BE49-F238E27FC236}">
                <a16:creationId xmlns:a16="http://schemas.microsoft.com/office/drawing/2014/main" id="{464A3E84-2A4B-0C44-203E-8C9E8E0D1B01}"/>
              </a:ext>
            </a:extLst>
          </p:cNvPr>
          <p:cNvSpPr/>
          <p:nvPr/>
        </p:nvSpPr>
        <p:spPr>
          <a:xfrm>
            <a:off x="2397510" y="230188"/>
            <a:ext cx="4134006" cy="641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7030A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Barlow Bold" pitchFamily="34" charset="-120"/>
              </a:rPr>
              <a:t>프로젝트 개요와 기여내역</a:t>
            </a:r>
            <a:endParaRPr lang="en-US" sz="2800" dirty="0">
              <a:solidFill>
                <a:srgbClr val="7030A0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056272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5EB872-1504-8133-7941-6625EEBFE9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547462-1C5E-A661-B884-E787DFDC3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지난 발표 보완사항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543961A-CC82-0BA1-2C50-908DF85FAB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arenR"/>
            </a:pPr>
            <a:r>
              <a:rPr lang="ko-KR" altLang="en-US" dirty="0"/>
              <a:t>기존 사례 </a:t>
            </a:r>
            <a:r>
              <a:rPr lang="ko-KR" altLang="en-US" dirty="0" err="1"/>
              <a:t>프로젝트들과의</a:t>
            </a:r>
            <a:r>
              <a:rPr lang="ko-KR" altLang="en-US" dirty="0"/>
              <a:t> 차별성 확인 필요 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 </a:t>
            </a:r>
            <a:r>
              <a:rPr lang="en-US" altLang="ko-KR" b="1" i="0" dirty="0" err="1">
                <a:solidFill>
                  <a:srgbClr val="1F2328"/>
                </a:solidFill>
                <a:effectLst/>
              </a:rPr>
              <a:t>Gitinspector</a:t>
            </a:r>
            <a:r>
              <a:rPr lang="ko-KR" altLang="en-US" b="1" i="0" dirty="0">
                <a:solidFill>
                  <a:srgbClr val="1F2328"/>
                </a:solidFill>
                <a:effectLst/>
              </a:rPr>
              <a:t>에</a:t>
            </a:r>
            <a:r>
              <a:rPr lang="ko-KR" altLang="en-US" dirty="0">
                <a:solidFill>
                  <a:srgbClr val="1F2328"/>
                </a:solidFill>
              </a:rPr>
              <a:t> 대비되는 </a:t>
            </a:r>
            <a:r>
              <a:rPr lang="en-US" altLang="ko-KR" dirty="0" err="1">
                <a:solidFill>
                  <a:srgbClr val="1F2328"/>
                </a:solidFill>
              </a:rPr>
              <a:t>GitFolio</a:t>
            </a:r>
            <a:r>
              <a:rPr lang="ko-KR" altLang="en-US" dirty="0">
                <a:solidFill>
                  <a:srgbClr val="1F2328"/>
                </a:solidFill>
              </a:rPr>
              <a:t>의 특징</a:t>
            </a:r>
            <a:endParaRPr lang="en-US" altLang="ko-KR" dirty="0">
              <a:solidFill>
                <a:srgbClr val="1F2328"/>
              </a:solidFill>
            </a:endParaRPr>
          </a:p>
          <a:p>
            <a:pPr marL="0" indent="0">
              <a:buNone/>
            </a:pPr>
            <a:r>
              <a:rPr lang="en-US" altLang="ko-KR" b="1" i="0" dirty="0">
                <a:solidFill>
                  <a:srgbClr val="1F2328"/>
                </a:solidFill>
                <a:effectLst/>
              </a:rPr>
              <a:t>  * </a:t>
            </a:r>
            <a:r>
              <a:rPr lang="en-US" altLang="ko-KR" dirty="0" err="1">
                <a:solidFill>
                  <a:srgbClr val="1F2328"/>
                </a:solidFill>
              </a:rPr>
              <a:t>Gitinspector</a:t>
            </a:r>
            <a:endParaRPr lang="en-US" altLang="ko-KR" dirty="0">
              <a:solidFill>
                <a:srgbClr val="1F2328"/>
              </a:solidFill>
            </a:endParaRPr>
          </a:p>
          <a:p>
            <a:pPr marL="0" indent="0">
              <a:buNone/>
            </a:pPr>
            <a:r>
              <a:rPr lang="en-US" altLang="ko-KR" dirty="0">
                <a:solidFill>
                  <a:srgbClr val="1F2328"/>
                </a:solidFill>
                <a:latin typeface="-apple-system"/>
              </a:rPr>
              <a:t> </a:t>
            </a:r>
            <a:r>
              <a:rPr lang="ko-KR" altLang="en-US" dirty="0">
                <a:solidFill>
                  <a:srgbClr val="1F2328"/>
                </a:solidFill>
                <a:latin typeface="-apple-system"/>
              </a:rPr>
              <a:t>전체 프로젝트에서 기여자가 얼마나 </a:t>
            </a:r>
            <a:r>
              <a:rPr lang="ko-KR" altLang="en-US" dirty="0" err="1">
                <a:solidFill>
                  <a:srgbClr val="1F2328"/>
                </a:solidFill>
                <a:latin typeface="-apple-system"/>
              </a:rPr>
              <a:t>기여했는가의</a:t>
            </a:r>
            <a:r>
              <a:rPr lang="ko-KR" altLang="en-US" dirty="0">
                <a:solidFill>
                  <a:srgbClr val="1F2328"/>
                </a:solidFill>
                <a:latin typeface="-apple-system"/>
              </a:rPr>
              <a:t> 객관적 비율만 제시</a:t>
            </a:r>
            <a:r>
              <a:rPr lang="en-US" altLang="ko-KR" b="1" i="0" dirty="0">
                <a:solidFill>
                  <a:srgbClr val="1F2328"/>
                </a:solidFill>
                <a:effectLst/>
                <a:latin typeface="-apple-system"/>
              </a:rPr>
              <a:t>   =&gt; </a:t>
            </a:r>
            <a:r>
              <a:rPr lang="ko-KR" altLang="en-US" b="1" i="0" dirty="0">
                <a:solidFill>
                  <a:srgbClr val="1F2328"/>
                </a:solidFill>
                <a:effectLst/>
                <a:latin typeface="-apple-system"/>
              </a:rPr>
              <a:t>자신이 구체적으로 어떤 부분 기여했는지 알기 어려움</a:t>
            </a:r>
            <a:endParaRPr lang="en-US" altLang="ko-KR" b="1" i="0" dirty="0">
              <a:solidFill>
                <a:srgbClr val="1F2328"/>
              </a:solidFill>
              <a:effectLst/>
              <a:latin typeface="-apple-system"/>
            </a:endParaRPr>
          </a:p>
          <a:p>
            <a:pPr marL="0" indent="0">
              <a:buNone/>
            </a:pPr>
            <a:r>
              <a:rPr lang="ko-KR" altLang="en-US" dirty="0"/>
              <a:t>  </a:t>
            </a:r>
            <a:r>
              <a:rPr lang="en-US" altLang="ko-KR" dirty="0"/>
              <a:t>* vs </a:t>
            </a:r>
            <a:r>
              <a:rPr lang="en-US" altLang="ko-KR" dirty="0" err="1"/>
              <a:t>GitFolio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</a:t>
            </a:r>
            <a:r>
              <a:rPr lang="ko-KR" altLang="en-US" dirty="0"/>
              <a:t>프로젝트에서 기여자가 어떠한 내용을 기여했는지 구체적 내용 제시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=&gt; </a:t>
            </a:r>
            <a:r>
              <a:rPr lang="ko-KR" altLang="en-US" dirty="0"/>
              <a:t>포트폴리오 요약으로 매우 적합</a:t>
            </a:r>
          </a:p>
        </p:txBody>
      </p:sp>
      <p:pic>
        <p:nvPicPr>
          <p:cNvPr id="5" name="Image 2" descr="preencoded.png">
            <a:extLst>
              <a:ext uri="{FF2B5EF4-FFF2-40B4-BE49-F238E27FC236}">
                <a16:creationId xmlns:a16="http://schemas.microsoft.com/office/drawing/2014/main" id="{FAADE6BF-3CC0-C543-196B-58CD68B0FC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0858" y="207843"/>
            <a:ext cx="5168509" cy="6460585"/>
          </a:xfrm>
          <a:prstGeom prst="rect">
            <a:avLst/>
          </a:prstGeom>
        </p:spPr>
      </p:pic>
      <p:sp>
        <p:nvSpPr>
          <p:cNvPr id="6" name="Text 3">
            <a:extLst>
              <a:ext uri="{FF2B5EF4-FFF2-40B4-BE49-F238E27FC236}">
                <a16:creationId xmlns:a16="http://schemas.microsoft.com/office/drawing/2014/main" id="{8A6D44E7-C40B-59A1-863F-402784F9062D}"/>
              </a:ext>
            </a:extLst>
          </p:cNvPr>
          <p:cNvSpPr/>
          <p:nvPr/>
        </p:nvSpPr>
        <p:spPr>
          <a:xfrm>
            <a:off x="6096000" y="230188"/>
            <a:ext cx="4134006" cy="641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ko-KR" altLang="en-US" sz="2800" b="1" dirty="0">
                <a:solidFill>
                  <a:srgbClr val="7030A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작성 코드에 대한 정보</a:t>
            </a:r>
            <a:endParaRPr lang="en-US" sz="2800" dirty="0">
              <a:solidFill>
                <a:srgbClr val="7030A0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565278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1B0110-08D5-D75D-55A8-33A46FFD58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9F0CDB-52AB-BAA3-AB3B-CE9A8528C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지난 발표 보완사항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0C433DE-4280-42E5-EF70-DE67DECC40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arenR"/>
            </a:pPr>
            <a:r>
              <a:rPr lang="ko-KR" altLang="en-US" dirty="0"/>
              <a:t>기존 사례 </a:t>
            </a:r>
            <a:r>
              <a:rPr lang="ko-KR" altLang="en-US" dirty="0" err="1"/>
              <a:t>프로젝트들과의</a:t>
            </a:r>
            <a:r>
              <a:rPr lang="ko-KR" altLang="en-US" dirty="0"/>
              <a:t> 차별성 확인 필요 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 </a:t>
            </a:r>
            <a:r>
              <a:rPr lang="en-US" altLang="ko-KR" b="1" i="0" dirty="0" err="1">
                <a:solidFill>
                  <a:srgbClr val="1F2328"/>
                </a:solidFill>
                <a:effectLst/>
              </a:rPr>
              <a:t>Gitinspector</a:t>
            </a:r>
            <a:r>
              <a:rPr lang="ko-KR" altLang="en-US" b="1" i="0" dirty="0">
                <a:solidFill>
                  <a:srgbClr val="1F2328"/>
                </a:solidFill>
                <a:effectLst/>
              </a:rPr>
              <a:t>에</a:t>
            </a:r>
            <a:r>
              <a:rPr lang="ko-KR" altLang="en-US" dirty="0">
                <a:solidFill>
                  <a:srgbClr val="1F2328"/>
                </a:solidFill>
              </a:rPr>
              <a:t> 대비되는 </a:t>
            </a:r>
            <a:r>
              <a:rPr lang="en-US" altLang="ko-KR" dirty="0" err="1">
                <a:solidFill>
                  <a:srgbClr val="1F2328"/>
                </a:solidFill>
              </a:rPr>
              <a:t>GitFolio</a:t>
            </a:r>
            <a:r>
              <a:rPr lang="ko-KR" altLang="en-US" dirty="0">
                <a:solidFill>
                  <a:srgbClr val="1F2328"/>
                </a:solidFill>
              </a:rPr>
              <a:t>의 특징</a:t>
            </a:r>
            <a:endParaRPr lang="en-US" altLang="ko-KR" dirty="0">
              <a:solidFill>
                <a:srgbClr val="1F2328"/>
              </a:solidFill>
            </a:endParaRPr>
          </a:p>
          <a:p>
            <a:pPr marL="0" indent="0">
              <a:buNone/>
            </a:pPr>
            <a:r>
              <a:rPr lang="en-US" altLang="ko-KR" b="1" i="0" dirty="0">
                <a:solidFill>
                  <a:srgbClr val="1F2328"/>
                </a:solidFill>
                <a:effectLst/>
              </a:rPr>
              <a:t>  * </a:t>
            </a:r>
            <a:r>
              <a:rPr lang="en-US" altLang="ko-KR" dirty="0" err="1">
                <a:solidFill>
                  <a:srgbClr val="1F2328"/>
                </a:solidFill>
              </a:rPr>
              <a:t>Gitinspector</a:t>
            </a:r>
            <a:endParaRPr lang="en-US" altLang="ko-KR" dirty="0">
              <a:solidFill>
                <a:srgbClr val="1F2328"/>
              </a:solidFill>
            </a:endParaRPr>
          </a:p>
          <a:p>
            <a:pPr marL="0" indent="0">
              <a:buNone/>
            </a:pPr>
            <a:r>
              <a:rPr lang="en-US" altLang="ko-KR" dirty="0">
                <a:solidFill>
                  <a:srgbClr val="1F2328"/>
                </a:solidFill>
                <a:latin typeface="-apple-system"/>
              </a:rPr>
              <a:t> </a:t>
            </a:r>
            <a:r>
              <a:rPr lang="ko-KR" altLang="en-US" dirty="0">
                <a:solidFill>
                  <a:srgbClr val="1F2328"/>
                </a:solidFill>
                <a:latin typeface="-apple-system"/>
              </a:rPr>
              <a:t>전체 프로젝트에서 기여자가 얼마나 </a:t>
            </a:r>
            <a:r>
              <a:rPr lang="ko-KR" altLang="en-US" dirty="0" err="1">
                <a:solidFill>
                  <a:srgbClr val="1F2328"/>
                </a:solidFill>
                <a:latin typeface="-apple-system"/>
              </a:rPr>
              <a:t>기여했는가의</a:t>
            </a:r>
            <a:r>
              <a:rPr lang="ko-KR" altLang="en-US" dirty="0">
                <a:solidFill>
                  <a:srgbClr val="1F2328"/>
                </a:solidFill>
                <a:latin typeface="-apple-system"/>
              </a:rPr>
              <a:t> 객관적 비율만 제시</a:t>
            </a:r>
            <a:r>
              <a:rPr lang="en-US" altLang="ko-KR" b="1" i="0" dirty="0">
                <a:solidFill>
                  <a:srgbClr val="1F2328"/>
                </a:solidFill>
                <a:effectLst/>
                <a:latin typeface="-apple-system"/>
              </a:rPr>
              <a:t>   =&gt; </a:t>
            </a:r>
            <a:r>
              <a:rPr lang="ko-KR" altLang="en-US" b="1" i="0" dirty="0">
                <a:solidFill>
                  <a:srgbClr val="1F2328"/>
                </a:solidFill>
                <a:effectLst/>
                <a:latin typeface="-apple-system"/>
              </a:rPr>
              <a:t>자신이 구체적으로 어떤 부분 기여했는지 알기 어려움</a:t>
            </a:r>
            <a:endParaRPr lang="en-US" altLang="ko-KR" b="1" i="0" dirty="0">
              <a:solidFill>
                <a:srgbClr val="1F2328"/>
              </a:solidFill>
              <a:effectLst/>
              <a:latin typeface="-apple-system"/>
            </a:endParaRPr>
          </a:p>
          <a:p>
            <a:pPr marL="0" indent="0">
              <a:buNone/>
            </a:pPr>
            <a:r>
              <a:rPr lang="ko-KR" altLang="en-US" dirty="0"/>
              <a:t>  </a:t>
            </a:r>
            <a:r>
              <a:rPr lang="en-US" altLang="ko-KR" dirty="0"/>
              <a:t>* vs </a:t>
            </a:r>
            <a:r>
              <a:rPr lang="en-US" altLang="ko-KR" dirty="0" err="1"/>
              <a:t>GitFolio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</a:t>
            </a:r>
            <a:r>
              <a:rPr lang="ko-KR" altLang="en-US" dirty="0"/>
              <a:t>프로젝트에서 기여자가 어떠한 내용을 기여했는지 구체적 내용 제시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=&gt; </a:t>
            </a:r>
            <a:r>
              <a:rPr lang="ko-KR" altLang="en-US" dirty="0"/>
              <a:t>포트폴리오 요약으로 매우 적합</a:t>
            </a:r>
          </a:p>
        </p:txBody>
      </p:sp>
      <p:pic>
        <p:nvPicPr>
          <p:cNvPr id="4" name="Image 3" descr="preencoded.png">
            <a:extLst>
              <a:ext uri="{FF2B5EF4-FFF2-40B4-BE49-F238E27FC236}">
                <a16:creationId xmlns:a16="http://schemas.microsoft.com/office/drawing/2014/main" id="{99E1C41B-A330-6709-8BA0-B35CD9F2CA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98707"/>
            <a:ext cx="5168509" cy="6460585"/>
          </a:xfrm>
          <a:prstGeom prst="rect">
            <a:avLst/>
          </a:prstGeom>
        </p:spPr>
      </p:pic>
      <p:sp>
        <p:nvSpPr>
          <p:cNvPr id="6" name="Text 3">
            <a:extLst>
              <a:ext uri="{FF2B5EF4-FFF2-40B4-BE49-F238E27FC236}">
                <a16:creationId xmlns:a16="http://schemas.microsoft.com/office/drawing/2014/main" id="{CEF37B3F-E69E-F06B-B30B-327C5CDC7D12}"/>
              </a:ext>
            </a:extLst>
          </p:cNvPr>
          <p:cNvSpPr/>
          <p:nvPr/>
        </p:nvSpPr>
        <p:spPr>
          <a:xfrm>
            <a:off x="7691718" y="365125"/>
            <a:ext cx="4134006" cy="641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ko-KR" altLang="en-US" sz="2800" b="1" dirty="0">
                <a:solidFill>
                  <a:srgbClr val="7030A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전체 구조와 개발 패턴</a:t>
            </a:r>
            <a:endParaRPr lang="en-US" sz="2800" dirty="0">
              <a:solidFill>
                <a:srgbClr val="7030A0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027112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079BF2-0624-A3B2-A688-5F99E93FED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지난 발표 보완사항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E50A9AD-E3AA-3C5D-17CB-316F167E4A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/>
              <a:t>1) </a:t>
            </a:r>
            <a:r>
              <a:rPr lang="ko-KR" altLang="en-US" dirty="0"/>
              <a:t>기존 사례 </a:t>
            </a:r>
            <a:r>
              <a:rPr lang="ko-KR" altLang="en-US" dirty="0" err="1"/>
              <a:t>프로젝트들과의</a:t>
            </a:r>
            <a:r>
              <a:rPr lang="ko-KR" altLang="en-US" dirty="0"/>
              <a:t> 차별성 확인 필요 </a:t>
            </a:r>
            <a:endParaRPr lang="en-US" altLang="ko-KR" dirty="0"/>
          </a:p>
          <a:p>
            <a:r>
              <a:rPr lang="en-US" altLang="ko-KR" dirty="0" err="1"/>
              <a:t>GitFolio</a:t>
            </a:r>
            <a:r>
              <a:rPr lang="ko-KR" altLang="en-US" dirty="0"/>
              <a:t>의 또다른 차별성</a:t>
            </a:r>
            <a:endParaRPr lang="en-US" altLang="ko-KR" dirty="0"/>
          </a:p>
          <a:p>
            <a:pPr>
              <a:buFontTx/>
              <a:buChar char="-"/>
            </a:pPr>
            <a:r>
              <a:rPr lang="en-US" altLang="ko-KR" dirty="0"/>
              <a:t>Chrome Extension</a:t>
            </a:r>
            <a:r>
              <a:rPr lang="ko-KR" altLang="en-US" dirty="0"/>
              <a:t>을 통한 </a:t>
            </a:r>
            <a:r>
              <a:rPr lang="en-US" altLang="ko-KR" dirty="0"/>
              <a:t>GitHub </a:t>
            </a:r>
            <a:r>
              <a:rPr lang="ko-KR" altLang="en-US" dirty="0"/>
              <a:t>사이트와의 빠른 접근성 용이</a:t>
            </a:r>
            <a:endParaRPr lang="en-US" altLang="ko-KR" dirty="0"/>
          </a:p>
          <a:p>
            <a:pPr>
              <a:buFontTx/>
              <a:buChar char="-"/>
            </a:pPr>
            <a:r>
              <a:rPr lang="ko-KR" altLang="en-US" dirty="0"/>
              <a:t>단순 요약을 넘어 개발자 활동을 계량화</a:t>
            </a:r>
            <a:r>
              <a:rPr lang="en-US" altLang="ko-KR" dirty="0"/>
              <a:t>·</a:t>
            </a:r>
            <a:r>
              <a:rPr lang="ko-KR" altLang="en-US" dirty="0"/>
              <a:t>검증하고</a:t>
            </a:r>
            <a:r>
              <a:rPr lang="en-US" altLang="ko-KR" dirty="0"/>
              <a:t>, </a:t>
            </a:r>
            <a:r>
              <a:rPr lang="ko-KR" altLang="en-US" dirty="0"/>
              <a:t>손쉽게 포트폴리오 형태로 배포할 수 있는 솔루션</a:t>
            </a:r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202702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491</TotalTime>
  <Words>1039</Words>
  <Application>Microsoft Office PowerPoint</Application>
  <PresentationFormat>와이드스크린</PresentationFormat>
  <Paragraphs>171</Paragraphs>
  <Slides>29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7" baseType="lpstr">
      <vt:lpstr>-apple-system</vt:lpstr>
      <vt:lpstr>Noto Sans KR</vt:lpstr>
      <vt:lpstr>맑은 고딕</vt:lpstr>
      <vt:lpstr>Arial</vt:lpstr>
      <vt:lpstr>Montserrat</vt:lpstr>
      <vt:lpstr>Symbol</vt:lpstr>
      <vt:lpstr>Wingdings</vt:lpstr>
      <vt:lpstr>Office 테마</vt:lpstr>
      <vt:lpstr>깃폴리오(GitFolio) - 3차 발표</vt:lpstr>
      <vt:lpstr>목차</vt:lpstr>
      <vt:lpstr>지난 발표 보완사항</vt:lpstr>
      <vt:lpstr>지난 발표 보완사항</vt:lpstr>
      <vt:lpstr>지난 발표 보완사항</vt:lpstr>
      <vt:lpstr>지난 발표 보완사항</vt:lpstr>
      <vt:lpstr>지난 발표 보완사항</vt:lpstr>
      <vt:lpstr>지난 발표 보완사항</vt:lpstr>
      <vt:lpstr>지난 발표 보완사항</vt:lpstr>
      <vt:lpstr>지난 발표 보완사항</vt:lpstr>
      <vt:lpstr>지난 발표 보완사항</vt:lpstr>
      <vt:lpstr>지난 발표 보완사항</vt:lpstr>
      <vt:lpstr>지난 발표 보완사항</vt:lpstr>
      <vt:lpstr>지난 발표 보완사항</vt:lpstr>
      <vt:lpstr>개발 환경</vt:lpstr>
      <vt:lpstr>프로토타입 – 데이터베이스 부분 구조</vt:lpstr>
      <vt:lpstr>프로토타입 – 데이터베이스 부분 구조</vt:lpstr>
      <vt:lpstr>프로토타입 – 데이터베이스 부분 구조</vt:lpstr>
      <vt:lpstr>프로토타입 – 개요 생성 입력 부분</vt:lpstr>
      <vt:lpstr>프로토타입</vt:lpstr>
      <vt:lpstr>프로토타입</vt:lpstr>
      <vt:lpstr>실험 결과 – 정확성 확인하기</vt:lpstr>
      <vt:lpstr>실험 결과 – 정확성 확인하기</vt:lpstr>
      <vt:lpstr>구현과정 중 문제점 – 해결 방안</vt:lpstr>
      <vt:lpstr>구현과정 중 문제점 – 해결 방안</vt:lpstr>
      <vt:lpstr>구현과정 중 문제점 – 해결 방안</vt:lpstr>
      <vt:lpstr>구현과정 중 보완점 – 해결 방안</vt:lpstr>
      <vt:lpstr>구현과정 중 보완점 – 해결 방안</vt:lpstr>
      <vt:lpstr>Q &amp; 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송현섭</dc:creator>
  <cp:lastModifiedBy>송현섭</cp:lastModifiedBy>
  <cp:revision>15</cp:revision>
  <dcterms:created xsi:type="dcterms:W3CDTF">2025-05-14T11:39:19Z</dcterms:created>
  <dcterms:modified xsi:type="dcterms:W3CDTF">2025-05-15T02:30:58Z</dcterms:modified>
</cp:coreProperties>
</file>

<file path=docProps/thumbnail.jpeg>
</file>